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3"/>
  </p:notesMasterIdLst>
  <p:sldIdLst>
    <p:sldId id="257" r:id="rId5"/>
    <p:sldId id="291" r:id="rId6"/>
    <p:sldId id="281" r:id="rId7"/>
    <p:sldId id="292" r:id="rId8"/>
    <p:sldId id="258" r:id="rId9"/>
    <p:sldId id="259" r:id="rId10"/>
    <p:sldId id="297" r:id="rId11"/>
    <p:sldId id="260" r:id="rId12"/>
    <p:sldId id="289" r:id="rId13"/>
    <p:sldId id="283" r:id="rId14"/>
    <p:sldId id="284" r:id="rId15"/>
    <p:sldId id="285" r:id="rId16"/>
    <p:sldId id="286" r:id="rId17"/>
    <p:sldId id="287" r:id="rId18"/>
    <p:sldId id="288" r:id="rId19"/>
    <p:sldId id="290" r:id="rId20"/>
    <p:sldId id="295" r:id="rId21"/>
    <p:sldId id="26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Dalton" initials="RD" lastIdx="1" clrIdx="0">
    <p:extLst>
      <p:ext uri="{19B8F6BF-5375-455C-9EA6-DF929625EA0E}">
        <p15:presenceInfo xmlns:p15="http://schemas.microsoft.com/office/powerpoint/2012/main" userId="S::R.Dalton@uscyberpatriot.org::46db9d2f-84ae-4dce-8063-6d06dc8b2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67" y="2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6T15:08:23.390" idx="1">
    <p:pos x="6955" y="2281"/>
    <p:text>what are the arrows from the printing pointing at?</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A8DD6-2400-4666-9A83-44F705B792F1}"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B76E1-138A-4FD8-99CC-67EEF8BE3375}" type="slidenum">
              <a:rPr lang="en-US" smtClean="0"/>
              <a:t>‹#›</a:t>
            </a:fld>
            <a:endParaRPr lang="en-US"/>
          </a:p>
        </p:txBody>
      </p:sp>
    </p:spTree>
    <p:extLst>
      <p:ext uri="{BB962C8B-B14F-4D97-AF65-F5344CB8AC3E}">
        <p14:creationId xmlns:p14="http://schemas.microsoft.com/office/powerpoint/2010/main" val="321699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EC733-6EF2-4363-BCD9-F0918EE4ABBD}" type="slidenum">
              <a:rPr lang="en-US" smtClean="0"/>
              <a:pPr/>
              <a:t>1</a:t>
            </a:fld>
            <a:endParaRPr lang="en-US" dirty="0"/>
          </a:p>
        </p:txBody>
      </p:sp>
    </p:spTree>
    <p:extLst>
      <p:ext uri="{BB962C8B-B14F-4D97-AF65-F5344CB8AC3E}">
        <p14:creationId xmlns:p14="http://schemas.microsoft.com/office/powerpoint/2010/main" val="2219525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Autofit/>
          </a:bodyPr>
          <a:lstStyle/>
          <a:p>
            <a:pPr lvl="2">
              <a:spcAft>
                <a:spcPts val="1000"/>
              </a:spcAft>
            </a:pPr>
            <a:endParaRPr lang="en-US" sz="12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14</a:t>
            </a:fld>
            <a:endParaRPr lang="en-US" dirty="0"/>
          </a:p>
        </p:txBody>
      </p:sp>
    </p:spTree>
    <p:extLst>
      <p:ext uri="{BB962C8B-B14F-4D97-AF65-F5344CB8AC3E}">
        <p14:creationId xmlns:p14="http://schemas.microsoft.com/office/powerpoint/2010/main" val="138793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15</a:t>
            </a:fld>
            <a:endParaRPr lang="en-US" dirty="0"/>
          </a:p>
        </p:txBody>
      </p:sp>
      <p:sp>
        <p:nvSpPr>
          <p:cNvPr id="13" name="Slide Image Placeholder 12"/>
          <p:cNvSpPr>
            <a:spLocks noGrp="1" noRot="1" noChangeAspect="1"/>
          </p:cNvSpPr>
          <p:nvPr>
            <p:ph type="sldImg"/>
          </p:nvPr>
        </p:nvSpPr>
        <p:spPr>
          <a:xfrm>
            <a:off x="1465263" y="995363"/>
            <a:ext cx="4003675" cy="2252662"/>
          </a:xfrm>
        </p:spPr>
      </p:sp>
    </p:spTree>
    <p:extLst>
      <p:ext uri="{BB962C8B-B14F-4D97-AF65-F5344CB8AC3E}">
        <p14:creationId xmlns:p14="http://schemas.microsoft.com/office/powerpoint/2010/main" val="338914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rmAutofit/>
          </a:bodyPr>
          <a:lstStyle/>
          <a:p>
            <a:pPr lvl="2">
              <a:spcAft>
                <a:spcPts val="700"/>
              </a:spcAft>
            </a:pPr>
            <a:endParaRPr lang="en-US" sz="12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16</a:t>
            </a:fld>
            <a:endParaRPr lang="en-US" dirty="0"/>
          </a:p>
        </p:txBody>
      </p:sp>
    </p:spTree>
    <p:extLst>
      <p:ext uri="{BB962C8B-B14F-4D97-AF65-F5344CB8AC3E}">
        <p14:creationId xmlns:p14="http://schemas.microsoft.com/office/powerpoint/2010/main" val="200437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1050" y="968375"/>
            <a:ext cx="2832100" cy="1593850"/>
          </a:xfrm>
        </p:spPr>
      </p:sp>
      <p:sp>
        <p:nvSpPr>
          <p:cNvPr id="3" name="Notes Placeholder 2"/>
          <p:cNvSpPr>
            <a:spLocks noGrp="1"/>
          </p:cNvSpPr>
          <p:nvPr>
            <p:ph type="body" idx="1"/>
          </p:nvPr>
        </p:nvSpPr>
        <p:spPr>
          <a:xfrm>
            <a:off x="257907" y="2604304"/>
            <a:ext cx="6459415" cy="5988153"/>
          </a:xfrm>
        </p:spPr>
        <p:txBody>
          <a:bodyPr>
            <a:noAutofit/>
          </a:bodyPr>
          <a:lstStyle/>
          <a:p>
            <a:pPr marL="57150" lvl="4" indent="0" algn="ctr">
              <a:spcAft>
                <a:spcPts val="200"/>
              </a:spcAft>
              <a:buNone/>
            </a:pPr>
            <a:endParaRPr lang="en-US" sz="700" dirty="0">
              <a:solidFill>
                <a:srgbClr val="FF0000"/>
              </a:solidFill>
            </a:endParaRPr>
          </a:p>
        </p:txBody>
      </p:sp>
      <p:sp>
        <p:nvSpPr>
          <p:cNvPr id="4" name="Slide Number Placeholder 3"/>
          <p:cNvSpPr>
            <a:spLocks noGrp="1"/>
          </p:cNvSpPr>
          <p:nvPr>
            <p:ph type="sldNum" sz="quarter" idx="10"/>
          </p:nvPr>
        </p:nvSpPr>
        <p:spPr/>
        <p:txBody>
          <a:bodyPr/>
          <a:lstStyle/>
          <a:p>
            <a:fld id="{11EADE2E-E079-40C1-B840-D040524D5ACB}" type="slidenum">
              <a:rPr lang="en-US" smtClean="0"/>
              <a:pPr/>
              <a:t>18</a:t>
            </a:fld>
            <a:endParaRPr lang="en-US" dirty="0"/>
          </a:p>
        </p:txBody>
      </p:sp>
    </p:spTree>
    <p:extLst>
      <p:ext uri="{BB962C8B-B14F-4D97-AF65-F5344CB8AC3E}">
        <p14:creationId xmlns:p14="http://schemas.microsoft.com/office/powerpoint/2010/main" val="304329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Autofit/>
          </a:bodyPr>
          <a:lstStyle/>
          <a:p>
            <a:pPr lvl="1">
              <a:spcAft>
                <a:spcPts val="300"/>
              </a:spcAft>
            </a:pPr>
            <a:endParaRPr lang="en-US" sz="10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4</a:t>
            </a:fld>
            <a:endParaRPr lang="en-US" dirty="0"/>
          </a:p>
        </p:txBody>
      </p:sp>
      <p:sp>
        <p:nvSpPr>
          <p:cNvPr id="8" name="Slide Image Placeholder 7"/>
          <p:cNvSpPr>
            <a:spLocks noGrp="1" noRot="1" noChangeAspect="1"/>
          </p:cNvSpPr>
          <p:nvPr>
            <p:ph type="sldImg"/>
          </p:nvPr>
        </p:nvSpPr>
        <p:spPr>
          <a:xfrm>
            <a:off x="1465263" y="995363"/>
            <a:ext cx="4003675" cy="2252662"/>
          </a:xfrm>
        </p:spPr>
      </p:sp>
    </p:spTree>
    <p:extLst>
      <p:ext uri="{BB962C8B-B14F-4D97-AF65-F5344CB8AC3E}">
        <p14:creationId xmlns:p14="http://schemas.microsoft.com/office/powerpoint/2010/main" val="47415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rmAutofit/>
          </a:bodyPr>
          <a:lstStyle/>
          <a:p>
            <a:pPr lvl="1"/>
            <a:endParaRPr lang="en-US" sz="12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5</a:t>
            </a:fld>
            <a:endParaRPr lang="en-US" dirty="0"/>
          </a:p>
        </p:txBody>
      </p:sp>
    </p:spTree>
    <p:extLst>
      <p:ext uri="{BB962C8B-B14F-4D97-AF65-F5344CB8AC3E}">
        <p14:creationId xmlns:p14="http://schemas.microsoft.com/office/powerpoint/2010/main" val="63844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rmAutofit/>
          </a:bodyPr>
          <a:lstStyle/>
          <a:p>
            <a:pPr lvl="2"/>
            <a:endParaRPr lang="en-US" sz="12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6</a:t>
            </a:fld>
            <a:endParaRPr lang="en-US" dirty="0"/>
          </a:p>
        </p:txBody>
      </p:sp>
    </p:spTree>
    <p:extLst>
      <p:ext uri="{BB962C8B-B14F-4D97-AF65-F5344CB8AC3E}">
        <p14:creationId xmlns:p14="http://schemas.microsoft.com/office/powerpoint/2010/main" val="1327695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rmAutofit/>
          </a:bodyPr>
          <a:lstStyle/>
          <a:p>
            <a:pPr lvl="2"/>
            <a:endParaRPr lang="en-US" sz="12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8</a:t>
            </a:fld>
            <a:endParaRPr lang="en-US" dirty="0"/>
          </a:p>
        </p:txBody>
      </p:sp>
    </p:spTree>
    <p:extLst>
      <p:ext uri="{BB962C8B-B14F-4D97-AF65-F5344CB8AC3E}">
        <p14:creationId xmlns:p14="http://schemas.microsoft.com/office/powerpoint/2010/main" val="151102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rmAutofit/>
          </a:bodyPr>
          <a:lstStyle/>
          <a:p>
            <a:pPr lvl="1"/>
            <a:endParaRPr lang="en-US" sz="12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10</a:t>
            </a:fld>
            <a:endParaRPr lang="en-US" dirty="0"/>
          </a:p>
        </p:txBody>
      </p:sp>
    </p:spTree>
    <p:extLst>
      <p:ext uri="{BB962C8B-B14F-4D97-AF65-F5344CB8AC3E}">
        <p14:creationId xmlns:p14="http://schemas.microsoft.com/office/powerpoint/2010/main" val="1038396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rmAutofit/>
          </a:bodyPr>
          <a:lstStyle/>
          <a:p>
            <a:pPr lvl="1"/>
            <a:endParaRPr lang="en-US" sz="12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11</a:t>
            </a:fld>
            <a:endParaRPr lang="en-US" dirty="0"/>
          </a:p>
        </p:txBody>
      </p:sp>
    </p:spTree>
    <p:extLst>
      <p:ext uri="{BB962C8B-B14F-4D97-AF65-F5344CB8AC3E}">
        <p14:creationId xmlns:p14="http://schemas.microsoft.com/office/powerpoint/2010/main" val="4015446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rmAutofit/>
          </a:bodyPr>
          <a:lstStyle/>
          <a:p>
            <a:pPr marL="798512" lvl="2" indent="0">
              <a:spcAft>
                <a:spcPts val="800"/>
              </a:spcAft>
              <a:buNone/>
            </a:pPr>
            <a:endParaRPr lang="en-US" sz="14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12</a:t>
            </a:fld>
            <a:endParaRPr lang="en-US" dirty="0"/>
          </a:p>
        </p:txBody>
      </p:sp>
    </p:spTree>
    <p:extLst>
      <p:ext uri="{BB962C8B-B14F-4D97-AF65-F5344CB8AC3E}">
        <p14:creationId xmlns:p14="http://schemas.microsoft.com/office/powerpoint/2010/main" val="122090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5263" y="995363"/>
            <a:ext cx="4003675" cy="2252662"/>
          </a:xfrm>
        </p:spPr>
      </p:sp>
      <p:sp>
        <p:nvSpPr>
          <p:cNvPr id="3" name="Notes Placeholder 2"/>
          <p:cNvSpPr>
            <a:spLocks noGrp="1"/>
          </p:cNvSpPr>
          <p:nvPr>
            <p:ph type="body" idx="1"/>
          </p:nvPr>
        </p:nvSpPr>
        <p:spPr/>
        <p:txBody>
          <a:bodyPr>
            <a:normAutofit/>
          </a:bodyPr>
          <a:lstStyle/>
          <a:p>
            <a:pPr lvl="1"/>
            <a:endParaRPr lang="en-US" sz="1200" dirty="0"/>
          </a:p>
        </p:txBody>
      </p:sp>
      <p:sp>
        <p:nvSpPr>
          <p:cNvPr id="4" name="Slide Number Placeholder 3"/>
          <p:cNvSpPr>
            <a:spLocks noGrp="1"/>
          </p:cNvSpPr>
          <p:nvPr>
            <p:ph type="sldNum" sz="quarter" idx="10"/>
          </p:nvPr>
        </p:nvSpPr>
        <p:spPr/>
        <p:txBody>
          <a:bodyPr/>
          <a:lstStyle/>
          <a:p>
            <a:fld id="{11EADE2E-E079-40C1-B840-D040524D5ACB}" type="slidenum">
              <a:rPr lang="en-US" smtClean="0"/>
              <a:pPr/>
              <a:t>13</a:t>
            </a:fld>
            <a:endParaRPr lang="en-US" dirty="0"/>
          </a:p>
        </p:txBody>
      </p:sp>
    </p:spTree>
    <p:extLst>
      <p:ext uri="{BB962C8B-B14F-4D97-AF65-F5344CB8AC3E}">
        <p14:creationId xmlns:p14="http://schemas.microsoft.com/office/powerpoint/2010/main" val="2382443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468"/>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9532FD9-5C1A-4087-A3C2-C12AE9645E69}"/>
              </a:ext>
            </a:extLst>
          </p:cNvPr>
          <p:cNvSpPr/>
          <p:nvPr userDrawn="1"/>
        </p:nvSpPr>
        <p:spPr>
          <a:xfrm>
            <a:off x="0" y="0"/>
            <a:ext cx="12192000" cy="1447800"/>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cxnSp>
        <p:nvCxnSpPr>
          <p:cNvPr id="44" name="Straight Connector 43">
            <a:extLst>
              <a:ext uri="{FF2B5EF4-FFF2-40B4-BE49-F238E27FC236}">
                <a16:creationId xmlns:a16="http://schemas.microsoft.com/office/drawing/2014/main" id="{796B123D-6899-4A0C-B8F4-6D008E960A5C}"/>
              </a:ext>
            </a:extLst>
          </p:cNvPr>
          <p:cNvCxnSpPr/>
          <p:nvPr userDrawn="1"/>
        </p:nvCxnSpPr>
        <p:spPr>
          <a:xfrm>
            <a:off x="0" y="1447800"/>
            <a:ext cx="12192000" cy="0"/>
          </a:xfrm>
          <a:prstGeom prst="line">
            <a:avLst/>
          </a:prstGeom>
          <a:ln w="38100">
            <a:solidFill>
              <a:srgbClr val="FFFFFF">
                <a:alpha val="48000"/>
              </a:srgbClr>
            </a:solidFill>
          </a:ln>
        </p:spPr>
        <p:style>
          <a:lnRef idx="1">
            <a:schemeClr val="accent1"/>
          </a:lnRef>
          <a:fillRef idx="0">
            <a:schemeClr val="accent1"/>
          </a:fillRef>
          <a:effectRef idx="0">
            <a:schemeClr val="accent1"/>
          </a:effectRef>
          <a:fontRef idx="minor">
            <a:schemeClr val="tx1"/>
          </a:fontRef>
        </p:style>
      </p:cxnSp>
      <p:sp>
        <p:nvSpPr>
          <p:cNvPr id="45" name="TextBox 14">
            <a:extLst>
              <a:ext uri="{FF2B5EF4-FFF2-40B4-BE49-F238E27FC236}">
                <a16:creationId xmlns:a16="http://schemas.microsoft.com/office/drawing/2014/main" id="{4246FB74-8A36-445C-B904-938B830B3B07}"/>
              </a:ext>
            </a:extLst>
          </p:cNvPr>
          <p:cNvSpPr>
            <a:spLocks noChangeArrowheads="1"/>
          </p:cNvSpPr>
          <p:nvPr userDrawn="1"/>
        </p:nvSpPr>
        <p:spPr bwMode="auto">
          <a:xfrm>
            <a:off x="1625600" y="2438401"/>
            <a:ext cx="8940800" cy="1842655"/>
          </a:xfrm>
          <a:prstGeom prst="roundRect">
            <a:avLst>
              <a:gd name="adj" fmla="val 6755"/>
            </a:avLst>
          </a:prstGeom>
          <a:solidFill>
            <a:schemeClr val="bg1"/>
          </a:solidFill>
          <a:ln w="69850">
            <a:solidFill>
              <a:srgbClr val="FFFFFF">
                <a:alpha val="47842"/>
              </a:srgbClr>
            </a:solidFill>
            <a:round/>
            <a:headEnd/>
            <a:tailEnd/>
          </a:ln>
        </p:spPr>
        <p:txBody>
          <a:bodyPr lIns="82058" tIns="41029" rIns="82058" bIns="41029"/>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ts val="600"/>
              </a:spcAft>
              <a:buClrTx/>
              <a:buSzTx/>
              <a:buFontTx/>
              <a:buNone/>
              <a:tabLst/>
              <a:defRPr/>
            </a:pPr>
            <a:endParaRPr kumimoji="0" lang="en-GB" altLang="en-US" sz="3200" b="0" i="0" u="none" strike="noStrike" kern="1200" cap="none" spc="0" normalizeH="0" baseline="0" noProof="0" dirty="0">
              <a:ln>
                <a:noFill/>
              </a:ln>
              <a:solidFill>
                <a:srgbClr val="262626"/>
              </a:solidFill>
              <a:effectLst/>
              <a:uLnTx/>
              <a:uFillTx/>
              <a:latin typeface="Calibri" panose="020F0502020204030204" pitchFamily="34" charset="0"/>
              <a:ea typeface="+mn-ea"/>
              <a:cs typeface="+mn-cs"/>
            </a:endParaRPr>
          </a:p>
        </p:txBody>
      </p:sp>
      <p:sp>
        <p:nvSpPr>
          <p:cNvPr id="46" name="Title 1">
            <a:extLst>
              <a:ext uri="{FF2B5EF4-FFF2-40B4-BE49-F238E27FC236}">
                <a16:creationId xmlns:a16="http://schemas.microsoft.com/office/drawing/2014/main" id="{C7115EBD-9188-4C8D-8E2B-7C6A6E28AC77}"/>
              </a:ext>
            </a:extLst>
          </p:cNvPr>
          <p:cNvSpPr>
            <a:spLocks noGrp="1"/>
          </p:cNvSpPr>
          <p:nvPr>
            <p:ph type="ctrTitle"/>
          </p:nvPr>
        </p:nvSpPr>
        <p:spPr>
          <a:xfrm>
            <a:off x="1625600" y="2699442"/>
            <a:ext cx="8940800" cy="1336023"/>
          </a:xfrm>
        </p:spPr>
        <p:txBody>
          <a:bodyPr/>
          <a:lstStyle>
            <a:lvl1pPr>
              <a:defRPr sz="2800" b="1">
                <a:solidFill>
                  <a:srgbClr val="00B0F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7" name="Rectangle 46">
            <a:extLst>
              <a:ext uri="{FF2B5EF4-FFF2-40B4-BE49-F238E27FC236}">
                <a16:creationId xmlns:a16="http://schemas.microsoft.com/office/drawing/2014/main" id="{1A5990C4-6520-4808-84C6-4CAFF668BCB7}"/>
              </a:ext>
            </a:extLst>
          </p:cNvPr>
          <p:cNvSpPr/>
          <p:nvPr userDrawn="1"/>
        </p:nvSpPr>
        <p:spPr>
          <a:xfrm>
            <a:off x="0" y="0"/>
            <a:ext cx="12192000" cy="1447800"/>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cxnSp>
        <p:nvCxnSpPr>
          <p:cNvPr id="48" name="Straight Connector 47">
            <a:extLst>
              <a:ext uri="{FF2B5EF4-FFF2-40B4-BE49-F238E27FC236}">
                <a16:creationId xmlns:a16="http://schemas.microsoft.com/office/drawing/2014/main" id="{E1898D02-53D1-45F0-9C9D-50C7A5A961A0}"/>
              </a:ext>
            </a:extLst>
          </p:cNvPr>
          <p:cNvCxnSpPr/>
          <p:nvPr userDrawn="1"/>
        </p:nvCxnSpPr>
        <p:spPr>
          <a:xfrm>
            <a:off x="0" y="1447800"/>
            <a:ext cx="12192000" cy="0"/>
          </a:xfrm>
          <a:prstGeom prst="line">
            <a:avLst/>
          </a:prstGeom>
          <a:ln w="38100">
            <a:solidFill>
              <a:srgbClr val="FFFFFF">
                <a:alpha val="48000"/>
              </a:srgb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39D3B2B-1B5F-41A1-9F86-C6E57624FDE4}"/>
              </a:ext>
            </a:extLst>
          </p:cNvPr>
          <p:cNvSpPr txBox="1">
            <a:spLocks noChangeArrowheads="1"/>
          </p:cNvSpPr>
          <p:nvPr userDrawn="1"/>
        </p:nvSpPr>
        <p:spPr bwMode="auto">
          <a:xfrm>
            <a:off x="1750568" y="379413"/>
            <a:ext cx="99811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CYBERPATRIOT </a:t>
            </a:r>
            <a:endParaRPr kumimoji="0" lang="en-GB"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0" name="Picture 49">
            <a:extLst>
              <a:ext uri="{FF2B5EF4-FFF2-40B4-BE49-F238E27FC236}">
                <a16:creationId xmlns:a16="http://schemas.microsoft.com/office/drawing/2014/main" id="{64655A9E-8C8E-4A10-8DAB-C71651D6DE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54456" y="125754"/>
            <a:ext cx="1167452" cy="1167452"/>
          </a:xfrm>
          <a:prstGeom prst="rect">
            <a:avLst/>
          </a:prstGeom>
        </p:spPr>
      </p:pic>
      <p:sp>
        <p:nvSpPr>
          <p:cNvPr id="51" name="TextBox 50">
            <a:extLst>
              <a:ext uri="{FF2B5EF4-FFF2-40B4-BE49-F238E27FC236}">
                <a16:creationId xmlns:a16="http://schemas.microsoft.com/office/drawing/2014/main" id="{4064EBB7-F778-4A55-B501-A749022EE371}"/>
              </a:ext>
            </a:extLst>
          </p:cNvPr>
          <p:cNvSpPr txBox="1"/>
          <p:nvPr userDrawn="1"/>
        </p:nvSpPr>
        <p:spPr>
          <a:xfrm>
            <a:off x="6153912" y="417499"/>
            <a:ext cx="596188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AIR FORCE ASSOCIATION’S</a:t>
            </a:r>
            <a:b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NATIONAL YOUTH CYBER EDUCATION PROGRAM</a:t>
            </a:r>
            <a:endParaRPr kumimoji="0" lang="en-GB"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52" name="Straight Connector 51">
            <a:extLst>
              <a:ext uri="{FF2B5EF4-FFF2-40B4-BE49-F238E27FC236}">
                <a16:creationId xmlns:a16="http://schemas.microsoft.com/office/drawing/2014/main" id="{E81D2556-D4DF-4596-9ABB-FC8D08178E2E}"/>
              </a:ext>
            </a:extLst>
          </p:cNvPr>
          <p:cNvCxnSpPr/>
          <p:nvPr userDrawn="1"/>
        </p:nvCxnSpPr>
        <p:spPr>
          <a:xfrm>
            <a:off x="6035040" y="356616"/>
            <a:ext cx="0" cy="7955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8F2D8A5-5435-4461-9B80-71D6969386C3}"/>
              </a:ext>
            </a:extLst>
          </p:cNvPr>
          <p:cNvSpPr txBox="1">
            <a:spLocks noChangeArrowheads="1"/>
          </p:cNvSpPr>
          <p:nvPr userDrawn="1"/>
        </p:nvSpPr>
        <p:spPr bwMode="auto">
          <a:xfrm>
            <a:off x="7258229" y="6426244"/>
            <a:ext cx="42423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program of the Air Force Association</a:t>
            </a:r>
          </a:p>
        </p:txBody>
      </p:sp>
      <p:pic>
        <p:nvPicPr>
          <p:cNvPr id="54" name="Picture 53">
            <a:extLst>
              <a:ext uri="{FF2B5EF4-FFF2-40B4-BE49-F238E27FC236}">
                <a16:creationId xmlns:a16="http://schemas.microsoft.com/office/drawing/2014/main" id="{E8983F2B-7CAB-4928-A4F9-3D334FD44B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520157" y="6411312"/>
            <a:ext cx="291069" cy="292744"/>
          </a:xfrm>
          <a:prstGeom prst="rect">
            <a:avLst/>
          </a:prstGeom>
        </p:spPr>
      </p:pic>
      <p:sp>
        <p:nvSpPr>
          <p:cNvPr id="55" name="TextBox 54">
            <a:extLst>
              <a:ext uri="{FF2B5EF4-FFF2-40B4-BE49-F238E27FC236}">
                <a16:creationId xmlns:a16="http://schemas.microsoft.com/office/drawing/2014/main" id="{1DF7353C-F451-4D77-8540-ED50A52282DE}"/>
              </a:ext>
            </a:extLst>
          </p:cNvPr>
          <p:cNvSpPr txBox="1">
            <a:spLocks noChangeArrowheads="1"/>
          </p:cNvSpPr>
          <p:nvPr userDrawn="1"/>
        </p:nvSpPr>
        <p:spPr bwMode="auto">
          <a:xfrm>
            <a:off x="448734" y="6403000"/>
            <a:ext cx="28488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www.uscyberpatriot.org</a:t>
            </a:r>
          </a:p>
        </p:txBody>
      </p:sp>
    </p:spTree>
    <p:extLst>
      <p:ext uri="{BB962C8B-B14F-4D97-AF65-F5344CB8AC3E}">
        <p14:creationId xmlns:p14="http://schemas.microsoft.com/office/powerpoint/2010/main" val="33652449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6"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6973CCD2-0B84-4A13-B00D-8C6716469711}"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7051962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DCF0641C-6700-49EB-9620-8D4A99C44818}"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953838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2CF3DE33-ACD2-4C31-A559-A7AAF040C8B6}"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3476525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B5C8ED9A-1A6B-4D08-BEDE-3B2114E4B72F}"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89414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gradFill rotWithShape="0">
          <a:gsLst>
            <a:gs pos="0">
              <a:srgbClr val="B2B2B2"/>
            </a:gs>
            <a:gs pos="62000">
              <a:srgbClr val="A1A1A1"/>
            </a:gs>
            <a:gs pos="100000">
              <a:srgbClr val="808080"/>
            </a:gs>
          </a:gsLst>
          <a:lin ang="16200000"/>
        </a:gra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40D8C71-9F17-4BD9-B67E-537EF88727FB}"/>
              </a:ext>
            </a:extLst>
          </p:cNvPr>
          <p:cNvSpPr txBox="1">
            <a:spLocks noChangeArrowheads="1"/>
          </p:cNvSpPr>
          <p:nvPr userDrawn="1"/>
        </p:nvSpPr>
        <p:spPr bwMode="auto">
          <a:xfrm>
            <a:off x="7258229" y="6426244"/>
            <a:ext cx="42423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program of the Air Force Association</a:t>
            </a:r>
          </a:p>
        </p:txBody>
      </p:sp>
      <p:pic>
        <p:nvPicPr>
          <p:cNvPr id="21" name="Picture 20">
            <a:extLst>
              <a:ext uri="{FF2B5EF4-FFF2-40B4-BE49-F238E27FC236}">
                <a16:creationId xmlns:a16="http://schemas.microsoft.com/office/drawing/2014/main" id="{BE7BFDA1-A2AE-4ADA-A966-86F6CAF57E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0157" y="6411312"/>
            <a:ext cx="291069" cy="292744"/>
          </a:xfrm>
          <a:prstGeom prst="rect">
            <a:avLst/>
          </a:prstGeom>
        </p:spPr>
      </p:pic>
      <p:sp>
        <p:nvSpPr>
          <p:cNvPr id="22" name="TextBox 21">
            <a:extLst>
              <a:ext uri="{FF2B5EF4-FFF2-40B4-BE49-F238E27FC236}">
                <a16:creationId xmlns:a16="http://schemas.microsoft.com/office/drawing/2014/main" id="{8AB626CA-6F6C-4AA6-AEF7-1B1CA888B7EC}"/>
              </a:ext>
            </a:extLst>
          </p:cNvPr>
          <p:cNvSpPr txBox="1">
            <a:spLocks noChangeArrowheads="1"/>
          </p:cNvSpPr>
          <p:nvPr userDrawn="1"/>
        </p:nvSpPr>
        <p:spPr bwMode="auto">
          <a:xfrm>
            <a:off x="448734" y="6403000"/>
            <a:ext cx="28488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www.uscyberpatriot.org</a:t>
            </a:r>
          </a:p>
        </p:txBody>
      </p:sp>
      <p:sp>
        <p:nvSpPr>
          <p:cNvPr id="23" name="TextBox 14">
            <a:extLst>
              <a:ext uri="{FF2B5EF4-FFF2-40B4-BE49-F238E27FC236}">
                <a16:creationId xmlns:a16="http://schemas.microsoft.com/office/drawing/2014/main" id="{D8C14D3A-F42D-416F-9895-31D324B74F3D}"/>
              </a:ext>
            </a:extLst>
          </p:cNvPr>
          <p:cNvSpPr>
            <a:spLocks noChangeArrowheads="1"/>
          </p:cNvSpPr>
          <p:nvPr userDrawn="1"/>
        </p:nvSpPr>
        <p:spPr bwMode="auto">
          <a:xfrm>
            <a:off x="1625600" y="2438401"/>
            <a:ext cx="8940800" cy="1843043"/>
          </a:xfrm>
          <a:prstGeom prst="roundRect">
            <a:avLst>
              <a:gd name="adj" fmla="val 6755"/>
            </a:avLst>
          </a:prstGeom>
          <a:solidFill>
            <a:schemeClr val="bg1"/>
          </a:solidFill>
          <a:ln w="69850">
            <a:solidFill>
              <a:srgbClr val="FFFFFF">
                <a:alpha val="47842"/>
              </a:srgbClr>
            </a:solidFill>
            <a:round/>
            <a:headEnd/>
            <a:tailEnd/>
          </a:ln>
        </p:spPr>
        <p:txBody>
          <a:bodyPr lIns="82058" tIns="41029" rIns="82058" bIns="41029"/>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ts val="600"/>
              </a:spcAft>
              <a:buClrTx/>
              <a:buSzTx/>
              <a:buFontTx/>
              <a:buNone/>
              <a:tabLst/>
              <a:defRPr/>
            </a:pPr>
            <a:endParaRPr kumimoji="0" lang="en-GB" altLang="en-US" sz="3200" b="0" i="0" u="none" strike="noStrike" kern="1200" cap="none" spc="0" normalizeH="0" baseline="0" noProof="0" dirty="0">
              <a:ln>
                <a:noFill/>
              </a:ln>
              <a:solidFill>
                <a:srgbClr val="262626"/>
              </a:solidFill>
              <a:effectLst/>
              <a:uLnTx/>
              <a:uFillTx/>
              <a:latin typeface="Calibri" panose="020F0502020204030204" pitchFamily="34" charset="0"/>
              <a:ea typeface="+mn-ea"/>
              <a:cs typeface="+mn-cs"/>
            </a:endParaRPr>
          </a:p>
        </p:txBody>
      </p:sp>
      <p:sp>
        <p:nvSpPr>
          <p:cNvPr id="24" name="Title 1">
            <a:extLst>
              <a:ext uri="{FF2B5EF4-FFF2-40B4-BE49-F238E27FC236}">
                <a16:creationId xmlns:a16="http://schemas.microsoft.com/office/drawing/2014/main" id="{52619AEB-24D3-4498-8BAC-FA2286F01A91}"/>
              </a:ext>
            </a:extLst>
          </p:cNvPr>
          <p:cNvSpPr>
            <a:spLocks noGrp="1"/>
          </p:cNvSpPr>
          <p:nvPr>
            <p:ph type="ctrTitle"/>
          </p:nvPr>
        </p:nvSpPr>
        <p:spPr>
          <a:xfrm>
            <a:off x="1625600" y="2800351"/>
            <a:ext cx="8940800" cy="1177407"/>
          </a:xfrm>
        </p:spPr>
        <p:txBody>
          <a:bodyPr/>
          <a:lstStyle>
            <a:lvl1pPr>
              <a:defRPr sz="2800" b="1">
                <a:solidFill>
                  <a:srgbClr val="00B0F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5" name="Rectangle 24">
            <a:extLst>
              <a:ext uri="{FF2B5EF4-FFF2-40B4-BE49-F238E27FC236}">
                <a16:creationId xmlns:a16="http://schemas.microsoft.com/office/drawing/2014/main" id="{9CCBB805-E17F-4207-8A45-A542DF9575AB}"/>
              </a:ext>
            </a:extLst>
          </p:cNvPr>
          <p:cNvSpPr/>
          <p:nvPr userDrawn="1"/>
        </p:nvSpPr>
        <p:spPr>
          <a:xfrm>
            <a:off x="0" y="0"/>
            <a:ext cx="12192000" cy="1447800"/>
          </a:xfrm>
          <a:prstGeom prst="rect">
            <a:avLst/>
          </a:pr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cxnSp>
        <p:nvCxnSpPr>
          <p:cNvPr id="26" name="Straight Connector 25">
            <a:extLst>
              <a:ext uri="{FF2B5EF4-FFF2-40B4-BE49-F238E27FC236}">
                <a16:creationId xmlns:a16="http://schemas.microsoft.com/office/drawing/2014/main" id="{0B57B6CA-5B2D-4DE5-B38E-8FFF5FCF703D}"/>
              </a:ext>
            </a:extLst>
          </p:cNvPr>
          <p:cNvCxnSpPr/>
          <p:nvPr userDrawn="1"/>
        </p:nvCxnSpPr>
        <p:spPr>
          <a:xfrm>
            <a:off x="0" y="1447800"/>
            <a:ext cx="12192000" cy="0"/>
          </a:xfrm>
          <a:prstGeom prst="line">
            <a:avLst/>
          </a:prstGeom>
          <a:ln w="38100">
            <a:solidFill>
              <a:srgbClr val="FFFFFF">
                <a:alpha val="48000"/>
              </a:srgb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D37B329-9394-4DBB-992B-1BD61CC4EC24}"/>
              </a:ext>
            </a:extLst>
          </p:cNvPr>
          <p:cNvSpPr txBox="1">
            <a:spLocks noChangeArrowheads="1"/>
          </p:cNvSpPr>
          <p:nvPr userDrawn="1"/>
        </p:nvSpPr>
        <p:spPr bwMode="auto">
          <a:xfrm>
            <a:off x="1750568" y="379413"/>
            <a:ext cx="41847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CYBERPATRIOT </a:t>
            </a:r>
            <a:endParaRPr kumimoji="0" lang="en-GB"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9FE6875C-49E3-4C81-9352-0B3199EC87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4456" y="125754"/>
            <a:ext cx="1167452" cy="1167452"/>
          </a:xfrm>
          <a:prstGeom prst="rect">
            <a:avLst/>
          </a:prstGeom>
        </p:spPr>
      </p:pic>
      <p:sp>
        <p:nvSpPr>
          <p:cNvPr id="29" name="TextBox 28">
            <a:extLst>
              <a:ext uri="{FF2B5EF4-FFF2-40B4-BE49-F238E27FC236}">
                <a16:creationId xmlns:a16="http://schemas.microsoft.com/office/drawing/2014/main" id="{B9D865DE-CA5E-435B-8252-FE4FB3E3B1CA}"/>
              </a:ext>
            </a:extLst>
          </p:cNvPr>
          <p:cNvSpPr txBox="1"/>
          <p:nvPr userDrawn="1"/>
        </p:nvSpPr>
        <p:spPr>
          <a:xfrm>
            <a:off x="6153912" y="417499"/>
            <a:ext cx="596188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AIR FORCE ASSOCIATION’S</a:t>
            </a:r>
            <a:b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NATIONAL YOUTH CYBER EDUCATION PROGRAM</a:t>
            </a:r>
            <a:endParaRPr kumimoji="0" lang="en-GB" alt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30" name="Straight Connector 29">
            <a:extLst>
              <a:ext uri="{FF2B5EF4-FFF2-40B4-BE49-F238E27FC236}">
                <a16:creationId xmlns:a16="http://schemas.microsoft.com/office/drawing/2014/main" id="{6B41EA29-82B6-47DA-BDB2-043F057792F1}"/>
              </a:ext>
            </a:extLst>
          </p:cNvPr>
          <p:cNvCxnSpPr/>
          <p:nvPr userDrawn="1"/>
        </p:nvCxnSpPr>
        <p:spPr>
          <a:xfrm>
            <a:off x="6035040" y="356616"/>
            <a:ext cx="0" cy="7955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92763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
            <a:ext cx="12192000" cy="1096963"/>
          </a:xfrm>
          <a:prstGeom prst="rect">
            <a:avLst/>
          </a:prstGeom>
          <a:solidFill>
            <a:srgbClr val="0034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3468"/>
              </a:solidFill>
              <a:effectLst/>
              <a:uLnTx/>
              <a:uFillTx/>
              <a:latin typeface="Calibri" panose="020F0502020204030204" pitchFamily="34" charset="0"/>
              <a:ea typeface="+mn-ea"/>
              <a:cs typeface="+mn-cs"/>
            </a:endParaRPr>
          </a:p>
        </p:txBody>
      </p:sp>
      <p:cxnSp>
        <p:nvCxnSpPr>
          <p:cNvPr id="5" name="Straight Connector 4"/>
          <p:cNvCxnSpPr/>
          <p:nvPr userDrawn="1"/>
        </p:nvCxnSpPr>
        <p:spPr>
          <a:xfrm>
            <a:off x="0" y="1077913"/>
            <a:ext cx="12192000" cy="0"/>
          </a:xfrm>
          <a:prstGeom prst="line">
            <a:avLst/>
          </a:prstGeom>
          <a:ln w="57150">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7844" y="231653"/>
            <a:ext cx="9783777" cy="578802"/>
          </a:xfrm>
        </p:spPr>
        <p:txBody>
          <a:bodyPr/>
          <a:lstStyle>
            <a:lvl1pPr algn="l">
              <a:defRPr sz="34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731520" y="1509623"/>
            <a:ext cx="10728960" cy="4633793"/>
          </a:xfrm>
        </p:spPr>
        <p:txBody>
          <a:bodyPr/>
          <a:lstStyle>
            <a:lvl1pPr marL="228600" indent="-228600">
              <a:defRPr sz="22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200">
                <a:latin typeface="Arial" panose="020B0604020202020204" pitchFamily="34" charset="0"/>
                <a:cs typeface="Arial" panose="020B0604020202020204" pitchFamily="34" charset="0"/>
              </a:defRPr>
            </a:lvl3pPr>
            <a:lvl4pPr>
              <a:defRPr sz="2200">
                <a:latin typeface="Arial" panose="020B0604020202020204" pitchFamily="34" charset="0"/>
                <a:cs typeface="Arial" panose="020B0604020202020204" pitchFamily="34" charset="0"/>
              </a:defRPr>
            </a:lvl4pPr>
            <a:lvl5pPr>
              <a:defRPr sz="2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110C3F13-E87E-48EF-A3EB-D6731947A46B}"/>
              </a:ext>
            </a:extLst>
          </p:cNvPr>
          <p:cNvSpPr txBox="1">
            <a:spLocks noChangeArrowheads="1"/>
          </p:cNvSpPr>
          <p:nvPr userDrawn="1"/>
        </p:nvSpPr>
        <p:spPr bwMode="auto">
          <a:xfrm>
            <a:off x="352259" y="6437376"/>
            <a:ext cx="41740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rPr>
              <a:t>© Air Force Association</a:t>
            </a:r>
          </a:p>
        </p:txBody>
      </p:sp>
      <p:sp>
        <p:nvSpPr>
          <p:cNvPr id="18" name="Slide Number Placeholder 5">
            <a:extLst>
              <a:ext uri="{FF2B5EF4-FFF2-40B4-BE49-F238E27FC236}">
                <a16:creationId xmlns:a16="http://schemas.microsoft.com/office/drawing/2014/main" id="{70CAB0B8-BED4-4D2E-ADDC-F3F78897BEEA}"/>
              </a:ext>
            </a:extLst>
          </p:cNvPr>
          <p:cNvSpPr>
            <a:spLocks noGrp="1"/>
          </p:cNvSpPr>
          <p:nvPr>
            <p:ph type="sldNum" sz="quarter" idx="10"/>
          </p:nvPr>
        </p:nvSpPr>
        <p:spPr>
          <a:xfrm>
            <a:off x="11265428" y="6338948"/>
            <a:ext cx="678004" cy="365125"/>
          </a:xfrm>
        </p:spPr>
        <p:txBody>
          <a:bodyPr/>
          <a:lstStyle>
            <a:lvl1pPr algn="ctr">
              <a:defRPr sz="1000" b="0">
                <a:solidFill>
                  <a:schemeClr val="bg1">
                    <a:lumMod val="50000"/>
                  </a:schemeClr>
                </a:solidFill>
                <a:latin typeface="Arial" panose="020B0604020202020204" pitchFamily="34" charset="0"/>
                <a:cs typeface="Arial" panose="020B0604020202020204" pitchFamily="34" charset="0"/>
              </a:defRPr>
            </a:lvl1pPr>
          </a:lstStyle>
          <a:p>
            <a:fld id="{58B47EDC-70F1-447E-86E6-DFEA746573BF}" type="slidenum">
              <a:rPr lang="en-US" altLang="en-US" smtClean="0"/>
              <a:pPr/>
              <a:t>‹#›</a:t>
            </a:fld>
            <a:endParaRPr lang="en-US" altLang="en-US" dirty="0"/>
          </a:p>
        </p:txBody>
      </p:sp>
    </p:spTree>
    <p:extLst>
      <p:ext uri="{BB962C8B-B14F-4D97-AF65-F5344CB8AC3E}">
        <p14:creationId xmlns:p14="http://schemas.microsoft.com/office/powerpoint/2010/main" val="30047136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5"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01B1A7A8-CDE3-42F1-8A6C-4B964FBB0E40}"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9552857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6"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6B420F23-6CD2-4079-BB30-9FE494229382}"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6843694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8"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9"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7A5634FB-DAB3-4A29-AD68-134257F14A1C}"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786145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4"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5"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FB9782E5-ACA4-4D15-B3D8-500A238BD417}"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19681372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3"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4"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C0103335-84F7-4DDE-BAD8-5EAA68F75C1D}"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37961922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400" fontAlgn="base">
              <a:spcBef>
                <a:spcPct val="0"/>
              </a:spcBef>
              <a:spcAft>
                <a:spcPct val="0"/>
              </a:spcAft>
              <a:defRPr/>
            </a:pPr>
            <a:endParaRPr lang="en-US" altLang="en-US" dirty="0"/>
          </a:p>
        </p:txBody>
      </p:sp>
      <p:sp>
        <p:nvSpPr>
          <p:cNvPr id="6" name="Footer Placeholder 4"/>
          <p:cNvSpPr>
            <a:spLocks noGrp="1"/>
          </p:cNvSpPr>
          <p:nvPr>
            <p:ph type="ftr" sz="quarter" idx="11"/>
          </p:nvPr>
        </p:nvSpPr>
        <p:spPr/>
        <p:txBody>
          <a:bodyPr/>
          <a:lstStyle>
            <a:lvl1pPr>
              <a:defRPr/>
            </a:lvl1pPr>
          </a:lstStyle>
          <a:p>
            <a:pPr defTabSz="914400" fontAlgn="base">
              <a:spcBef>
                <a:spcPct val="0"/>
              </a:spcBef>
              <a:spcAft>
                <a:spcPct val="0"/>
              </a:spcAft>
              <a:defRPr/>
            </a:pPr>
            <a:endParaRPr lang="en-US" altLang="en-US" dirty="0"/>
          </a:p>
        </p:txBody>
      </p:sp>
      <p:sp>
        <p:nvSpPr>
          <p:cNvPr id="7" name="Slide Number Placeholder 5"/>
          <p:cNvSpPr>
            <a:spLocks noGrp="1"/>
          </p:cNvSpPr>
          <p:nvPr>
            <p:ph type="sldNum" sz="quarter" idx="12"/>
          </p:nvPr>
        </p:nvSpPr>
        <p:spPr/>
        <p:txBody>
          <a:bodyPr/>
          <a:lstStyle>
            <a:lvl1pPr>
              <a:defRPr/>
            </a:lvl1pPr>
          </a:lstStyle>
          <a:p>
            <a:pPr defTabSz="914400" fontAlgn="base">
              <a:spcBef>
                <a:spcPct val="0"/>
              </a:spcBef>
              <a:spcAft>
                <a:spcPct val="0"/>
              </a:spcAft>
              <a:defRPr/>
            </a:pPr>
            <a:fld id="{B51F2012-6616-4294-972B-0802332FAE39}"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300178482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defTabSz="914400" fontAlgn="base">
              <a:spcBef>
                <a:spcPct val="0"/>
              </a:spcBef>
              <a:spcAft>
                <a:spcPct val="0"/>
              </a:spcAft>
              <a:defRPr/>
            </a:pPr>
            <a:endParaRPr lang="en-US" alt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defTabSz="914400" fontAlgn="base">
              <a:spcBef>
                <a:spcPct val="0"/>
              </a:spcBef>
              <a:spcAft>
                <a:spcPct val="0"/>
              </a:spcAft>
              <a:defRPr/>
            </a:pPr>
            <a:endParaRPr lang="en-US" alt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defTabSz="914400" fontAlgn="base">
              <a:spcBef>
                <a:spcPct val="0"/>
              </a:spcBef>
              <a:spcAft>
                <a:spcPct val="0"/>
              </a:spcAft>
              <a:defRPr/>
            </a:pPr>
            <a:fld id="{385597BB-8BDB-4775-B666-9E4B0F3A5805}" type="slidenum">
              <a:rPr lang="en-US" altLang="en-US" smtClean="0"/>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632079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wmf"/><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7.wmf"/><Relationship Id="rId4"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wmf"/><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image" Target="../media/image29.wmf"/><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hyperlink" Target="https://www.cisco.com/cisco/web/solutions/small_business/resource_center/articles/connect_employees_and_offices/networking_basics/index.html" TargetMode="External"/><Relationship Id="rId3" Type="http://schemas.openxmlformats.org/officeDocument/2006/relationships/image" Target="../media/image44.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9.png"/><Relationship Id="rId9" Type="http://schemas.openxmlformats.org/officeDocument/2006/relationships/image" Target="../media/image49.png"/><Relationship Id="rId1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www.computer.howstuffworks.co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hyperlink" Target="http://www.computer.howstuffworks.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computer.howstuffworks.c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2699442"/>
            <a:ext cx="6705600" cy="1336023"/>
          </a:xfrm>
        </p:spPr>
        <p:txBody>
          <a:bodyPr/>
          <a:lstStyle/>
          <a:p>
            <a:r>
              <a:rPr lang="en-US" dirty="0"/>
              <a:t>UNIT 5</a:t>
            </a:r>
            <a:br>
              <a:rPr lang="en-US" dirty="0"/>
            </a:br>
            <a:r>
              <a:rPr lang="en-US" sz="2400" b="0" dirty="0">
                <a:solidFill>
                  <a:schemeClr val="tx1"/>
                </a:solidFill>
              </a:rPr>
              <a:t>Computer Basics and Virtualization</a:t>
            </a:r>
            <a:endParaRPr lang="en-US" b="0" dirty="0">
              <a:solidFill>
                <a:schemeClr val="tx1"/>
              </a:solidFill>
            </a:endParaRPr>
          </a:p>
        </p:txBody>
      </p:sp>
    </p:spTree>
    <p:extLst>
      <p:ext uri="{BB962C8B-B14F-4D97-AF65-F5344CB8AC3E}">
        <p14:creationId xmlns:p14="http://schemas.microsoft.com/office/powerpoint/2010/main" val="40626474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a VM?</a:t>
            </a:r>
          </a:p>
        </p:txBody>
      </p:sp>
      <p:sp>
        <p:nvSpPr>
          <p:cNvPr id="4" name="Content Placeholder 3"/>
          <p:cNvSpPr>
            <a:spLocks noGrp="1"/>
          </p:cNvSpPr>
          <p:nvPr>
            <p:ph idx="1"/>
          </p:nvPr>
        </p:nvSpPr>
        <p:spPr>
          <a:xfrm>
            <a:off x="731520" y="1509623"/>
            <a:ext cx="5696712" cy="4633793"/>
          </a:xfrm>
        </p:spPr>
        <p:txBody>
          <a:bodyPr>
            <a:normAutofit/>
          </a:bodyPr>
          <a:lstStyle/>
          <a:p>
            <a:r>
              <a:rPr lang="en-US" dirty="0"/>
              <a:t>A virtual machine (VM) is an environment, such as a program or operating system that does not physically exist, but is created within another environment</a:t>
            </a:r>
          </a:p>
          <a:p>
            <a:r>
              <a:rPr lang="en-US" dirty="0"/>
              <a:t>Does not have hardware, a power supply, or other resources that would allow it to run on its own</a:t>
            </a:r>
          </a:p>
          <a:p>
            <a:r>
              <a:rPr lang="en-US" dirty="0"/>
              <a:t>Essentially allows you to run a computer within your computer</a:t>
            </a:r>
          </a:p>
        </p:txBody>
      </p:sp>
      <p:sp>
        <p:nvSpPr>
          <p:cNvPr id="13" name="Slide Number Placeholder 12">
            <a:extLst>
              <a:ext uri="{FF2B5EF4-FFF2-40B4-BE49-F238E27FC236}">
                <a16:creationId xmlns:a16="http://schemas.microsoft.com/office/drawing/2014/main" id="{6A29421D-90B7-45C7-8FC1-A6BA31869C6F}"/>
              </a:ext>
            </a:extLst>
          </p:cNvPr>
          <p:cNvSpPr>
            <a:spLocks noGrp="1"/>
          </p:cNvSpPr>
          <p:nvPr>
            <p:ph type="sldNum" sz="quarter" idx="10"/>
          </p:nvPr>
        </p:nvSpPr>
        <p:spPr/>
        <p:txBody>
          <a:bodyPr/>
          <a:lstStyle/>
          <a:p>
            <a:fld id="{58B47EDC-70F1-447E-86E6-DFEA746573BF}" type="slidenum">
              <a:rPr lang="en-US" altLang="en-US" smtClean="0"/>
              <a:pPr/>
              <a:t>10</a:t>
            </a:fld>
            <a:endParaRPr lang="en-US" altLang="en-US" dirty="0"/>
          </a:p>
        </p:txBody>
      </p:sp>
      <p:grpSp>
        <p:nvGrpSpPr>
          <p:cNvPr id="2" name="Group 43"/>
          <p:cNvGrpSpPr/>
          <p:nvPr/>
        </p:nvGrpSpPr>
        <p:grpSpPr>
          <a:xfrm>
            <a:off x="7593415" y="1636776"/>
            <a:ext cx="3214914" cy="3214914"/>
            <a:chOff x="3180136" y="2979822"/>
            <a:chExt cx="3214914" cy="3214914"/>
          </a:xfrm>
        </p:grpSpPr>
        <p:pic>
          <p:nvPicPr>
            <p:cNvPr id="2055" name="Picture 7" descr="C:\Users\L.Walczak\AppData\Local\Microsoft\Windows\Temporary Internet Files\Content.IE5\97H917Z3\MC900441338[1].png"/>
            <p:cNvPicPr>
              <a:picLocks noChangeAspect="1" noChangeArrowheads="1"/>
            </p:cNvPicPr>
            <p:nvPr/>
          </p:nvPicPr>
          <p:blipFill>
            <a:blip r:embed="rId3" cstate="print"/>
            <a:srcRect/>
            <a:stretch>
              <a:fillRect/>
            </a:stretch>
          </p:blipFill>
          <p:spPr bwMode="auto">
            <a:xfrm>
              <a:off x="3180136" y="2979822"/>
              <a:ext cx="3214914" cy="3214914"/>
            </a:xfrm>
            <a:prstGeom prst="rect">
              <a:avLst/>
            </a:prstGeom>
            <a:noFill/>
          </p:spPr>
        </p:pic>
        <p:sp>
          <p:nvSpPr>
            <p:cNvPr id="40" name="Freeform 39"/>
            <p:cNvSpPr/>
            <p:nvPr/>
          </p:nvSpPr>
          <p:spPr>
            <a:xfrm flipH="1">
              <a:off x="3609490" y="3352845"/>
              <a:ext cx="1812660" cy="184475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1682"/>
                <a:gd name="connsiteX1" fmla="*/ 10000 w 10000"/>
                <a:gd name="connsiteY1" fmla="*/ 0 h 11682"/>
                <a:gd name="connsiteX2" fmla="*/ 9881 w 10000"/>
                <a:gd name="connsiteY2" fmla="*/ 11682 h 11682"/>
                <a:gd name="connsiteX3" fmla="*/ 0 w 10000"/>
                <a:gd name="connsiteY3" fmla="*/ 10000 h 11682"/>
                <a:gd name="connsiteX4" fmla="*/ 0 w 10000"/>
                <a:gd name="connsiteY4" fmla="*/ 2000 h 11682"/>
                <a:gd name="connsiteX0" fmla="*/ 0 w 10000"/>
                <a:gd name="connsiteY0" fmla="*/ 2000 h 13070"/>
                <a:gd name="connsiteX1" fmla="*/ 10000 w 10000"/>
                <a:gd name="connsiteY1" fmla="*/ 0 h 13070"/>
                <a:gd name="connsiteX2" fmla="*/ 9269 w 10000"/>
                <a:gd name="connsiteY2" fmla="*/ 13070 h 13070"/>
                <a:gd name="connsiteX3" fmla="*/ 0 w 10000"/>
                <a:gd name="connsiteY3" fmla="*/ 10000 h 13070"/>
                <a:gd name="connsiteX4" fmla="*/ 0 w 10000"/>
                <a:gd name="connsiteY4" fmla="*/ 2000 h 13070"/>
                <a:gd name="connsiteX0" fmla="*/ 612 w 10612"/>
                <a:gd name="connsiteY0" fmla="*/ 2000 h 13070"/>
                <a:gd name="connsiteX1" fmla="*/ 10612 w 10612"/>
                <a:gd name="connsiteY1" fmla="*/ 0 h 13070"/>
                <a:gd name="connsiteX2" fmla="*/ 9881 w 10612"/>
                <a:gd name="connsiteY2" fmla="*/ 13070 h 13070"/>
                <a:gd name="connsiteX3" fmla="*/ 0 w 10612"/>
                <a:gd name="connsiteY3" fmla="*/ 10231 h 13070"/>
                <a:gd name="connsiteX4" fmla="*/ 612 w 10612"/>
                <a:gd name="connsiteY4" fmla="*/ 2000 h 13070"/>
                <a:gd name="connsiteX0" fmla="*/ 612 w 10612"/>
                <a:gd name="connsiteY0" fmla="*/ 1884 h 12954"/>
                <a:gd name="connsiteX1" fmla="*/ 10612 w 10612"/>
                <a:gd name="connsiteY1" fmla="*/ 0 h 12954"/>
                <a:gd name="connsiteX2" fmla="*/ 9881 w 10612"/>
                <a:gd name="connsiteY2" fmla="*/ 12954 h 12954"/>
                <a:gd name="connsiteX3" fmla="*/ 0 w 10612"/>
                <a:gd name="connsiteY3" fmla="*/ 10115 h 12954"/>
                <a:gd name="connsiteX4" fmla="*/ 612 w 10612"/>
                <a:gd name="connsiteY4" fmla="*/ 1884 h 12954"/>
                <a:gd name="connsiteX0" fmla="*/ 612 w 10918"/>
                <a:gd name="connsiteY0" fmla="*/ 2231 h 13301"/>
                <a:gd name="connsiteX1" fmla="*/ 10918 w 10918"/>
                <a:gd name="connsiteY1" fmla="*/ 0 h 13301"/>
                <a:gd name="connsiteX2" fmla="*/ 9881 w 10918"/>
                <a:gd name="connsiteY2" fmla="*/ 13301 h 13301"/>
                <a:gd name="connsiteX3" fmla="*/ 0 w 10918"/>
                <a:gd name="connsiteY3" fmla="*/ 10462 h 13301"/>
                <a:gd name="connsiteX4" fmla="*/ 612 w 10918"/>
                <a:gd name="connsiteY4" fmla="*/ 2231 h 13301"/>
                <a:gd name="connsiteX0" fmla="*/ 1224 w 11530"/>
                <a:gd name="connsiteY0" fmla="*/ 2231 h 13301"/>
                <a:gd name="connsiteX1" fmla="*/ 11530 w 11530"/>
                <a:gd name="connsiteY1" fmla="*/ 0 h 13301"/>
                <a:gd name="connsiteX2" fmla="*/ 10493 w 11530"/>
                <a:gd name="connsiteY2" fmla="*/ 13301 h 13301"/>
                <a:gd name="connsiteX3" fmla="*/ 0 w 11530"/>
                <a:gd name="connsiteY3" fmla="*/ 10462 h 13301"/>
                <a:gd name="connsiteX4" fmla="*/ 1224 w 11530"/>
                <a:gd name="connsiteY4" fmla="*/ 2231 h 13301"/>
                <a:gd name="connsiteX0" fmla="*/ 1224 w 11530"/>
                <a:gd name="connsiteY0" fmla="*/ 2231 h 13301"/>
                <a:gd name="connsiteX1" fmla="*/ 11530 w 11530"/>
                <a:gd name="connsiteY1" fmla="*/ 0 h 13301"/>
                <a:gd name="connsiteX2" fmla="*/ 10085 w 11530"/>
                <a:gd name="connsiteY2" fmla="*/ 13301 h 13301"/>
                <a:gd name="connsiteX3" fmla="*/ 0 w 11530"/>
                <a:gd name="connsiteY3" fmla="*/ 10462 h 13301"/>
                <a:gd name="connsiteX4" fmla="*/ 1224 w 11530"/>
                <a:gd name="connsiteY4" fmla="*/ 2231 h 13301"/>
                <a:gd name="connsiteX0" fmla="*/ 1224 w 11530"/>
                <a:gd name="connsiteY0" fmla="*/ 2231 h 13301"/>
                <a:gd name="connsiteX1" fmla="*/ 11530 w 11530"/>
                <a:gd name="connsiteY1" fmla="*/ 0 h 13301"/>
                <a:gd name="connsiteX2" fmla="*/ 10085 w 11530"/>
                <a:gd name="connsiteY2" fmla="*/ 13301 h 13301"/>
                <a:gd name="connsiteX3" fmla="*/ 0 w 11530"/>
                <a:gd name="connsiteY3" fmla="*/ 10462 h 13301"/>
                <a:gd name="connsiteX4" fmla="*/ 1224 w 11530"/>
                <a:gd name="connsiteY4" fmla="*/ 2231 h 1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0" h="13301">
                  <a:moveTo>
                    <a:pt x="1224" y="2231"/>
                  </a:moveTo>
                  <a:lnTo>
                    <a:pt x="11530" y="0"/>
                  </a:lnTo>
                  <a:cubicBezTo>
                    <a:pt x="11490" y="3894"/>
                    <a:pt x="10431" y="9407"/>
                    <a:pt x="10085" y="13301"/>
                  </a:cubicBezTo>
                  <a:lnTo>
                    <a:pt x="0" y="10462"/>
                  </a:lnTo>
                  <a:lnTo>
                    <a:pt x="1224" y="2231"/>
                  </a:lnTo>
                  <a:close/>
                </a:path>
              </a:pathLst>
            </a:cu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p:cNvCxnSpPr/>
            <p:nvPr/>
          </p:nvCxnSpPr>
          <p:spPr>
            <a:xfrm flipV="1">
              <a:off x="3866842" y="4802606"/>
              <a:ext cx="1554480" cy="3619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904943" y="5126456"/>
              <a:ext cx="123825" cy="381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111610" y="4812131"/>
              <a:ext cx="285751" cy="762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 name="Group 32"/>
            <p:cNvGrpSpPr/>
            <p:nvPr/>
          </p:nvGrpSpPr>
          <p:grpSpPr>
            <a:xfrm>
              <a:off x="3743018" y="3960896"/>
              <a:ext cx="542925" cy="274320"/>
              <a:chOff x="2905125" y="3648075"/>
              <a:chExt cx="542925" cy="419100"/>
            </a:xfrm>
          </p:grpSpPr>
          <p:sp>
            <p:nvSpPr>
              <p:cNvPr id="34" name="File"/>
              <p:cNvSpPr>
                <a:spLocks noEditPoints="1" noChangeArrowheads="1"/>
              </p:cNvSpPr>
              <p:nvPr/>
            </p:nvSpPr>
            <p:spPr bwMode="auto">
              <a:xfrm rot="204682">
                <a:off x="2905125" y="3648075"/>
                <a:ext cx="542925" cy="4191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scene3d>
                <a:camera prst="orthographicFront">
                  <a:rot lat="0" lon="2880000" rev="0"/>
                </a:camera>
                <a:lightRig rig="threePt" dir="t"/>
              </a:scene3d>
            </p:spPr>
            <p:txBody>
              <a:bodyPr vert="horz" wrap="square" lIns="91440" tIns="45720" rIns="91440" bIns="45720" numCol="1" anchor="t" anchorCtr="0" compatLnSpc="1">
                <a:prstTxWarp prst="textNoShape">
                  <a:avLst/>
                </a:prstTxWarp>
              </a:bodyPr>
              <a:lstStyle/>
              <a:p>
                <a:endParaRPr lang="en-US" dirty="0"/>
              </a:p>
            </p:txBody>
          </p:sp>
          <p:sp>
            <p:nvSpPr>
              <p:cNvPr id="35" name="TextBox 34"/>
              <p:cNvSpPr txBox="1"/>
              <p:nvPr/>
            </p:nvSpPr>
            <p:spPr>
              <a:xfrm rot="189774">
                <a:off x="2960007" y="3684262"/>
                <a:ext cx="478972" cy="376171"/>
              </a:xfrm>
              <a:prstGeom prst="rect">
                <a:avLst/>
              </a:prstGeom>
              <a:noFill/>
            </p:spPr>
            <p:txBody>
              <a:bodyPr wrap="square" rtlCol="0">
                <a:spAutoFit/>
              </a:bodyPr>
              <a:lstStyle/>
              <a:p>
                <a:r>
                  <a:rPr lang="en-US" sz="1000" dirty="0">
                    <a:solidFill>
                      <a:srgbClr val="FF0000"/>
                    </a:solidFill>
                  </a:rPr>
                  <a:t>Docs</a:t>
                </a:r>
              </a:p>
            </p:txBody>
          </p:sp>
        </p:grpSp>
        <p:grpSp>
          <p:nvGrpSpPr>
            <p:cNvPr id="6" name="Group 35"/>
            <p:cNvGrpSpPr/>
            <p:nvPr/>
          </p:nvGrpSpPr>
          <p:grpSpPr>
            <a:xfrm>
              <a:off x="3781118" y="4351421"/>
              <a:ext cx="542925" cy="274320"/>
              <a:chOff x="2905125" y="3648075"/>
              <a:chExt cx="542925" cy="419100"/>
            </a:xfrm>
          </p:grpSpPr>
          <p:sp>
            <p:nvSpPr>
              <p:cNvPr id="37" name="File"/>
              <p:cNvSpPr>
                <a:spLocks noEditPoints="1" noChangeArrowheads="1"/>
              </p:cNvSpPr>
              <p:nvPr/>
            </p:nvSpPr>
            <p:spPr bwMode="auto">
              <a:xfrm rot="204682">
                <a:off x="2905125" y="3648075"/>
                <a:ext cx="542925" cy="4191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scene3d>
                <a:camera prst="orthographicFront">
                  <a:rot lat="0" lon="2880000" rev="0"/>
                </a:camera>
                <a:lightRig rig="threePt" dir="t"/>
              </a:scene3d>
            </p:spPr>
            <p:txBody>
              <a:bodyPr vert="horz" wrap="square" lIns="91440" tIns="45720" rIns="91440" bIns="45720" numCol="1" anchor="t" anchorCtr="0" compatLnSpc="1">
                <a:prstTxWarp prst="textNoShape">
                  <a:avLst/>
                </a:prstTxWarp>
              </a:bodyPr>
              <a:lstStyle/>
              <a:p>
                <a:endParaRPr lang="en-US" dirty="0"/>
              </a:p>
            </p:txBody>
          </p:sp>
          <p:sp>
            <p:nvSpPr>
              <p:cNvPr id="38" name="TextBox 37"/>
              <p:cNvSpPr txBox="1"/>
              <p:nvPr/>
            </p:nvSpPr>
            <p:spPr>
              <a:xfrm rot="189774">
                <a:off x="2950482" y="3684262"/>
                <a:ext cx="478972" cy="376171"/>
              </a:xfrm>
              <a:prstGeom prst="rect">
                <a:avLst/>
              </a:prstGeom>
              <a:noFill/>
            </p:spPr>
            <p:txBody>
              <a:bodyPr wrap="square" rtlCol="0">
                <a:spAutoFit/>
              </a:bodyPr>
              <a:lstStyle/>
              <a:p>
                <a:r>
                  <a:rPr lang="en-US" sz="1000" dirty="0">
                    <a:solidFill>
                      <a:srgbClr val="FF0000"/>
                    </a:solidFill>
                  </a:rPr>
                  <a:t>Pics</a:t>
                </a:r>
              </a:p>
            </p:txBody>
          </p:sp>
        </p:grpSp>
        <p:sp>
          <p:nvSpPr>
            <p:cNvPr id="42" name="Rectangle 41"/>
            <p:cNvSpPr/>
            <p:nvPr/>
          </p:nvSpPr>
          <p:spPr>
            <a:xfrm>
              <a:off x="3465095" y="3449054"/>
              <a:ext cx="818147" cy="48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24"/>
          <p:cNvGrpSpPr/>
          <p:nvPr/>
        </p:nvGrpSpPr>
        <p:grpSpPr>
          <a:xfrm>
            <a:off x="8150282" y="2200032"/>
            <a:ext cx="542925" cy="282064"/>
            <a:chOff x="2905125" y="3636244"/>
            <a:chExt cx="542925" cy="430931"/>
          </a:xfrm>
        </p:grpSpPr>
        <p:sp>
          <p:nvSpPr>
            <p:cNvPr id="2057" name="File"/>
            <p:cNvSpPr>
              <a:spLocks noEditPoints="1" noChangeArrowheads="1"/>
            </p:cNvSpPr>
            <p:nvPr/>
          </p:nvSpPr>
          <p:spPr bwMode="auto">
            <a:xfrm rot="204682">
              <a:off x="2905125" y="3648075"/>
              <a:ext cx="542925" cy="4191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scene3d>
              <a:camera prst="orthographicFront">
                <a:rot lat="0" lon="2880000" rev="0"/>
              </a:camera>
              <a:lightRig rig="threePt" dir="t"/>
            </a:scene3d>
          </p:spPr>
          <p:txBody>
            <a:bodyPr vert="horz" wrap="square" lIns="91440" tIns="45720" rIns="91440" bIns="45720" numCol="1" anchor="t" anchorCtr="0" compatLnSpc="1">
              <a:prstTxWarp prst="textNoShape">
                <a:avLst/>
              </a:prstTxWarp>
            </a:bodyPr>
            <a:lstStyle/>
            <a:p>
              <a:endParaRPr lang="en-US" dirty="0"/>
            </a:p>
          </p:txBody>
        </p:sp>
        <p:sp>
          <p:nvSpPr>
            <p:cNvPr id="11" name="TextBox 10"/>
            <p:cNvSpPr txBox="1"/>
            <p:nvPr/>
          </p:nvSpPr>
          <p:spPr>
            <a:xfrm rot="189774">
              <a:off x="2960007" y="3636244"/>
              <a:ext cx="478972" cy="423193"/>
            </a:xfrm>
            <a:prstGeom prst="rect">
              <a:avLst/>
            </a:prstGeom>
            <a:noFill/>
          </p:spPr>
          <p:txBody>
            <a:bodyPr wrap="square" rtlCol="0">
              <a:spAutoFit/>
            </a:bodyPr>
            <a:lstStyle/>
            <a:p>
              <a:r>
                <a:rPr lang="en-US" sz="1200" dirty="0">
                  <a:solidFill>
                    <a:srgbClr val="FF0000"/>
                  </a:solidFill>
                </a:rPr>
                <a:t>VM</a:t>
              </a:r>
            </a:p>
          </p:txBody>
        </p:sp>
      </p:grpSp>
      <p:grpSp>
        <p:nvGrpSpPr>
          <p:cNvPr id="8" name="Group 44"/>
          <p:cNvGrpSpPr/>
          <p:nvPr/>
        </p:nvGrpSpPr>
        <p:grpSpPr>
          <a:xfrm>
            <a:off x="8275812" y="2181635"/>
            <a:ext cx="1363982" cy="1260678"/>
            <a:chOff x="6222713" y="3665222"/>
            <a:chExt cx="1128898" cy="1043399"/>
          </a:xfrm>
        </p:grpSpPr>
        <p:pic>
          <p:nvPicPr>
            <p:cNvPr id="1033" name="Picture 9" descr="C:\Users\L.Walczak\AppData\Local\Microsoft\Windows\Temporary Internet Files\Content.IE5\XNXPCD0S\MC900360614[1].wmf"/>
            <p:cNvPicPr>
              <a:picLocks noChangeAspect="1" noChangeArrowheads="1"/>
            </p:cNvPicPr>
            <p:nvPr/>
          </p:nvPicPr>
          <p:blipFill>
            <a:blip r:embed="rId5" cstate="print"/>
            <a:srcRect l="37611" r="-329" b="15570"/>
            <a:stretch>
              <a:fillRect/>
            </a:stretch>
          </p:blipFill>
          <p:spPr bwMode="auto">
            <a:xfrm>
              <a:off x="6222713" y="3665222"/>
              <a:ext cx="1128898" cy="1043399"/>
            </a:xfrm>
            <a:prstGeom prst="rect">
              <a:avLst/>
            </a:prstGeom>
            <a:noFill/>
          </p:spPr>
        </p:pic>
        <p:grpSp>
          <p:nvGrpSpPr>
            <p:cNvPr id="9" name="Group 32"/>
            <p:cNvGrpSpPr/>
            <p:nvPr/>
          </p:nvGrpSpPr>
          <p:grpSpPr>
            <a:xfrm>
              <a:off x="6551143" y="4042954"/>
              <a:ext cx="182880" cy="203784"/>
              <a:chOff x="2563112" y="3502054"/>
              <a:chExt cx="542927" cy="789948"/>
            </a:xfrm>
          </p:grpSpPr>
          <p:sp>
            <p:nvSpPr>
              <p:cNvPr id="59" name="File"/>
              <p:cNvSpPr>
                <a:spLocks noEditPoints="1" noChangeArrowheads="1"/>
              </p:cNvSpPr>
              <p:nvPr/>
            </p:nvSpPr>
            <p:spPr bwMode="auto">
              <a:xfrm rot="204682">
                <a:off x="2563112" y="3648074"/>
                <a:ext cx="542927" cy="4191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scene3d>
                <a:camera prst="orthographicFront">
                  <a:rot lat="0" lon="2880000" rev="0"/>
                </a:camera>
                <a:lightRig rig="threePt" dir="t"/>
              </a:scene3d>
            </p:spPr>
            <p:txBody>
              <a:bodyPr vert="horz" wrap="square" lIns="91440" tIns="45720" rIns="91440" bIns="45720" numCol="1" anchor="t" anchorCtr="0" compatLnSpc="1">
                <a:prstTxWarp prst="textNoShape">
                  <a:avLst/>
                </a:prstTxWarp>
              </a:bodyPr>
              <a:lstStyle/>
              <a:p>
                <a:endParaRPr lang="en-US" dirty="0"/>
              </a:p>
            </p:txBody>
          </p:sp>
          <p:sp>
            <p:nvSpPr>
              <p:cNvPr id="60" name="TextBox 59"/>
              <p:cNvSpPr txBox="1"/>
              <p:nvPr/>
            </p:nvSpPr>
            <p:spPr>
              <a:xfrm rot="189774">
                <a:off x="2583793" y="3502054"/>
                <a:ext cx="478971" cy="789948"/>
              </a:xfrm>
              <a:prstGeom prst="rect">
                <a:avLst/>
              </a:prstGeom>
              <a:noFill/>
            </p:spPr>
            <p:txBody>
              <a:bodyPr wrap="square" rtlCol="0">
                <a:spAutoFit/>
              </a:bodyPr>
              <a:lstStyle/>
              <a:p>
                <a:endParaRPr lang="en-US" sz="1000" dirty="0">
                  <a:solidFill>
                    <a:srgbClr val="FF0000"/>
                  </a:solidFill>
                </a:endParaRPr>
              </a:p>
            </p:txBody>
          </p:sp>
        </p:grpSp>
        <p:grpSp>
          <p:nvGrpSpPr>
            <p:cNvPr id="10" name="Group 35"/>
            <p:cNvGrpSpPr/>
            <p:nvPr/>
          </p:nvGrpSpPr>
          <p:grpSpPr>
            <a:xfrm>
              <a:off x="6548715" y="4239648"/>
              <a:ext cx="182880" cy="203784"/>
              <a:chOff x="2563113" y="3502054"/>
              <a:chExt cx="542925" cy="789948"/>
            </a:xfrm>
          </p:grpSpPr>
          <p:sp>
            <p:nvSpPr>
              <p:cNvPr id="57" name="File"/>
              <p:cNvSpPr>
                <a:spLocks noEditPoints="1" noChangeArrowheads="1"/>
              </p:cNvSpPr>
              <p:nvPr/>
            </p:nvSpPr>
            <p:spPr bwMode="auto">
              <a:xfrm rot="204682">
                <a:off x="2563113" y="3648074"/>
                <a:ext cx="542925" cy="4191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scene3d>
                <a:camera prst="orthographicFront">
                  <a:rot lat="0" lon="2880000" rev="0"/>
                </a:camera>
                <a:lightRig rig="threePt" dir="t"/>
              </a:scene3d>
            </p:spPr>
            <p:txBody>
              <a:bodyPr vert="horz" wrap="square" lIns="91440" tIns="45720" rIns="91440" bIns="45720" numCol="1" anchor="t" anchorCtr="0" compatLnSpc="1">
                <a:prstTxWarp prst="textNoShape">
                  <a:avLst/>
                </a:prstTxWarp>
              </a:bodyPr>
              <a:lstStyle/>
              <a:p>
                <a:endParaRPr lang="en-US" dirty="0"/>
              </a:p>
            </p:txBody>
          </p:sp>
          <p:sp>
            <p:nvSpPr>
              <p:cNvPr id="58" name="TextBox 57"/>
              <p:cNvSpPr txBox="1"/>
              <p:nvPr/>
            </p:nvSpPr>
            <p:spPr>
              <a:xfrm rot="189774">
                <a:off x="2574268" y="3502054"/>
                <a:ext cx="478972" cy="789948"/>
              </a:xfrm>
              <a:prstGeom prst="rect">
                <a:avLst/>
              </a:prstGeom>
              <a:noFill/>
            </p:spPr>
            <p:txBody>
              <a:bodyPr wrap="square" rtlCol="0">
                <a:spAutoFit/>
              </a:bodyPr>
              <a:lstStyle/>
              <a:p>
                <a:endParaRPr lang="en-US" sz="1000" dirty="0">
                  <a:solidFill>
                    <a:srgbClr val="FF0000"/>
                  </a:solidFill>
                </a:endParaRPr>
              </a:p>
            </p:txBody>
          </p:sp>
        </p:grpSp>
        <p:grpSp>
          <p:nvGrpSpPr>
            <p:cNvPr id="12" name="Group 24"/>
            <p:cNvGrpSpPr/>
            <p:nvPr/>
          </p:nvGrpSpPr>
          <p:grpSpPr>
            <a:xfrm>
              <a:off x="6530711" y="3834772"/>
              <a:ext cx="182880" cy="229258"/>
              <a:chOff x="2563112" y="3397139"/>
              <a:chExt cx="542925" cy="999780"/>
            </a:xfrm>
          </p:grpSpPr>
          <p:sp>
            <p:nvSpPr>
              <p:cNvPr id="61" name="File"/>
              <p:cNvSpPr>
                <a:spLocks noEditPoints="1" noChangeArrowheads="1"/>
              </p:cNvSpPr>
              <p:nvPr/>
            </p:nvSpPr>
            <p:spPr bwMode="auto">
              <a:xfrm rot="204682">
                <a:off x="2563112" y="3648076"/>
                <a:ext cx="542925" cy="41910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scene3d>
                <a:camera prst="orthographicFront">
                  <a:rot lat="0" lon="2880000" rev="0"/>
                </a:camera>
                <a:lightRig rig="threePt" dir="t"/>
              </a:scene3d>
            </p:spPr>
            <p:txBody>
              <a:bodyPr vert="horz" wrap="square" lIns="91440" tIns="45720" rIns="91440" bIns="45720" numCol="1" anchor="t" anchorCtr="0" compatLnSpc="1">
                <a:prstTxWarp prst="textNoShape">
                  <a:avLst/>
                </a:prstTxWarp>
              </a:bodyPr>
              <a:lstStyle/>
              <a:p>
                <a:endParaRPr lang="en-US" dirty="0"/>
              </a:p>
            </p:txBody>
          </p:sp>
          <p:sp>
            <p:nvSpPr>
              <p:cNvPr id="62" name="TextBox 61"/>
              <p:cNvSpPr txBox="1"/>
              <p:nvPr/>
            </p:nvSpPr>
            <p:spPr>
              <a:xfrm rot="189774">
                <a:off x="2583796" y="3397139"/>
                <a:ext cx="478972" cy="999780"/>
              </a:xfrm>
              <a:prstGeom prst="rect">
                <a:avLst/>
              </a:prstGeom>
              <a:noFill/>
            </p:spPr>
            <p:txBody>
              <a:bodyPr wrap="square" rtlCol="0">
                <a:spAutoFit/>
              </a:bodyPr>
              <a:lstStyle/>
              <a:p>
                <a:endParaRPr lang="en-US" sz="1200" dirty="0">
                  <a:solidFill>
                    <a:srgbClr val="FF0000"/>
                  </a:solidFill>
                </a:endParaRPr>
              </a:p>
            </p:txBody>
          </p:sp>
        </p:grpSp>
      </p:grpSp>
    </p:spTree>
    <p:extLst>
      <p:ext uri="{BB962C8B-B14F-4D97-AF65-F5344CB8AC3E}">
        <p14:creationId xmlns:p14="http://schemas.microsoft.com/office/powerpoint/2010/main" val="20826710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VM Terminology</a:t>
            </a:r>
          </a:p>
        </p:txBody>
      </p:sp>
      <p:sp>
        <p:nvSpPr>
          <p:cNvPr id="2" name="Content Placeholder 1"/>
          <p:cNvSpPr>
            <a:spLocks noGrp="1"/>
          </p:cNvSpPr>
          <p:nvPr>
            <p:ph idx="1"/>
          </p:nvPr>
        </p:nvSpPr>
        <p:spPr>
          <a:xfrm>
            <a:off x="731520" y="1509623"/>
            <a:ext cx="7626096" cy="4633793"/>
          </a:xfrm>
        </p:spPr>
        <p:txBody>
          <a:bodyPr>
            <a:normAutofit/>
          </a:bodyPr>
          <a:lstStyle/>
          <a:p>
            <a:pPr>
              <a:spcAft>
                <a:spcPts val="1200"/>
              </a:spcAft>
            </a:pPr>
            <a:r>
              <a:rPr lang="en-US" dirty="0">
                <a:solidFill>
                  <a:schemeClr val="accent1"/>
                </a:solidFill>
              </a:rPr>
              <a:t>Host [operating system]: </a:t>
            </a:r>
            <a:r>
              <a:rPr lang="en-US" dirty="0"/>
              <a:t>The OS on the physical computer on which the VM is installed</a:t>
            </a:r>
            <a:endParaRPr lang="en-US" dirty="0">
              <a:solidFill>
                <a:schemeClr val="accent1"/>
              </a:solidFill>
            </a:endParaRPr>
          </a:p>
          <a:p>
            <a:pPr>
              <a:spcAft>
                <a:spcPts val="1200"/>
              </a:spcAft>
            </a:pPr>
            <a:r>
              <a:rPr lang="en-US" dirty="0">
                <a:solidFill>
                  <a:schemeClr val="accent1"/>
                </a:solidFill>
              </a:rPr>
              <a:t>Guest [operating system]: </a:t>
            </a:r>
            <a:r>
              <a:rPr lang="en-US" dirty="0"/>
              <a:t>The OS the VM runs</a:t>
            </a:r>
          </a:p>
          <a:p>
            <a:pPr>
              <a:spcAft>
                <a:spcPts val="1200"/>
              </a:spcAft>
            </a:pPr>
            <a:r>
              <a:rPr lang="en-US" dirty="0"/>
              <a:t>The Host OS and Guest OS do not need to be the same</a:t>
            </a:r>
          </a:p>
          <a:p>
            <a:pPr>
              <a:spcAft>
                <a:spcPts val="1200"/>
              </a:spcAft>
            </a:pPr>
            <a:r>
              <a:rPr lang="en-US" dirty="0">
                <a:solidFill>
                  <a:schemeClr val="accent1"/>
                </a:solidFill>
              </a:rPr>
              <a:t>Image: </a:t>
            </a:r>
            <a:r>
              <a:rPr lang="en-US" dirty="0"/>
              <a:t>Another term for VM</a:t>
            </a:r>
          </a:p>
          <a:p>
            <a:pPr>
              <a:spcAft>
                <a:spcPts val="1200"/>
              </a:spcAft>
            </a:pPr>
            <a:r>
              <a:rPr lang="en-US" dirty="0">
                <a:solidFill>
                  <a:schemeClr val="accent1"/>
                </a:solidFill>
              </a:rPr>
              <a:t>Hypervisor:</a:t>
            </a:r>
            <a:r>
              <a:rPr lang="en-US" dirty="0"/>
              <a:t> software that can create and run virtual machines (example: VMware Workstation Player)</a:t>
            </a:r>
            <a:endParaRPr lang="en-US" dirty="0">
              <a:solidFill>
                <a:schemeClr val="accent1"/>
              </a:solidFill>
            </a:endParaRPr>
          </a:p>
        </p:txBody>
      </p:sp>
      <p:sp>
        <p:nvSpPr>
          <p:cNvPr id="4" name="Slide Number Placeholder 3">
            <a:extLst>
              <a:ext uri="{FF2B5EF4-FFF2-40B4-BE49-F238E27FC236}">
                <a16:creationId xmlns:a16="http://schemas.microsoft.com/office/drawing/2014/main" id="{224557BB-C364-472F-AEC8-FC8466556775}"/>
              </a:ext>
            </a:extLst>
          </p:cNvPr>
          <p:cNvSpPr>
            <a:spLocks noGrp="1"/>
          </p:cNvSpPr>
          <p:nvPr>
            <p:ph type="sldNum" sz="quarter" idx="10"/>
          </p:nvPr>
        </p:nvSpPr>
        <p:spPr/>
        <p:txBody>
          <a:bodyPr/>
          <a:lstStyle/>
          <a:p>
            <a:fld id="{58B47EDC-70F1-447E-86E6-DFEA746573BF}" type="slidenum">
              <a:rPr lang="en-US" altLang="en-US" smtClean="0"/>
              <a:pPr/>
              <a:t>11</a:t>
            </a:fld>
            <a:endParaRPr lang="en-US" altLang="en-US" dirty="0"/>
          </a:p>
        </p:txBody>
      </p:sp>
      <p:pic>
        <p:nvPicPr>
          <p:cNvPr id="6147" name="Picture 3" descr="C:\Users\L.Walczak\AppData\Local\Microsoft\Windows\Temporary Internet Files\Content.IE5\97H917Z3\MC900023505[1].wmf"/>
          <p:cNvPicPr>
            <a:picLocks noChangeAspect="1" noChangeArrowheads="1"/>
          </p:cNvPicPr>
          <p:nvPr/>
        </p:nvPicPr>
        <p:blipFill>
          <a:blip r:embed="rId3" cstate="print">
            <a:grayscl/>
          </a:blip>
          <a:srcRect/>
          <a:stretch>
            <a:fillRect/>
          </a:stretch>
        </p:blipFill>
        <p:spPr bwMode="auto">
          <a:xfrm>
            <a:off x="9127176" y="1401574"/>
            <a:ext cx="1058276" cy="1382943"/>
          </a:xfrm>
          <a:prstGeom prst="rect">
            <a:avLst/>
          </a:prstGeom>
          <a:noFill/>
          <a:effectLst>
            <a:outerShdw blurRad="50800" dist="38100" dir="2700000" algn="tl" rotWithShape="0">
              <a:prstClr val="black">
                <a:alpha val="40000"/>
              </a:prstClr>
            </a:outerShdw>
          </a:effectLst>
        </p:spPr>
      </p:pic>
      <p:pic>
        <p:nvPicPr>
          <p:cNvPr id="6151" name="Picture 7" descr="C:\Users\L.Walczak\AppData\Local\Microsoft\Windows\Temporary Internet Files\Content.IE5\J9N30HZ4\MC900057313[1].wmf"/>
          <p:cNvPicPr>
            <a:picLocks noChangeAspect="1" noChangeArrowheads="1"/>
          </p:cNvPicPr>
          <p:nvPr/>
        </p:nvPicPr>
        <p:blipFill>
          <a:blip r:embed="rId4" cstate="print"/>
          <a:srcRect/>
          <a:stretch>
            <a:fillRect/>
          </a:stretch>
        </p:blipFill>
        <p:spPr bwMode="auto">
          <a:xfrm>
            <a:off x="8833394" y="3079353"/>
            <a:ext cx="1442284" cy="1362885"/>
          </a:xfrm>
          <a:prstGeom prst="rect">
            <a:avLst/>
          </a:prstGeom>
          <a:noFill/>
          <a:effectLst>
            <a:outerShdw blurRad="50800" dist="38100" dir="2700000" algn="tl" rotWithShape="0">
              <a:prstClr val="black">
                <a:alpha val="40000"/>
              </a:prstClr>
            </a:outerShdw>
          </a:effectLst>
        </p:spPr>
      </p:pic>
      <p:pic>
        <p:nvPicPr>
          <p:cNvPr id="1026" name="Picture 2" descr="C:\Users\L.Walczak\AppData\Local\Microsoft\Windows\Temporary Internet Files\Content.IE5\RJJ3P2QQ\MC900281600[1].wmf"/>
          <p:cNvPicPr>
            <a:picLocks noChangeAspect="1" noChangeArrowheads="1"/>
          </p:cNvPicPr>
          <p:nvPr/>
        </p:nvPicPr>
        <p:blipFill>
          <a:blip r:embed="rId5" cstate="print"/>
          <a:srcRect/>
          <a:stretch>
            <a:fillRect/>
          </a:stretch>
        </p:blipFill>
        <p:spPr bwMode="auto">
          <a:xfrm>
            <a:off x="8942760" y="4780728"/>
            <a:ext cx="1317750" cy="1323712"/>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3258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VM Advantages</a:t>
            </a:r>
          </a:p>
        </p:txBody>
      </p:sp>
      <p:sp>
        <p:nvSpPr>
          <p:cNvPr id="2" name="Content Placeholder 1"/>
          <p:cNvSpPr>
            <a:spLocks noGrp="1"/>
          </p:cNvSpPr>
          <p:nvPr>
            <p:ph idx="1"/>
          </p:nvPr>
        </p:nvSpPr>
        <p:spPr>
          <a:xfrm>
            <a:off x="731520" y="1509623"/>
            <a:ext cx="7141464" cy="4633793"/>
          </a:xfrm>
        </p:spPr>
        <p:txBody>
          <a:bodyPr>
            <a:normAutofit/>
          </a:bodyPr>
          <a:lstStyle/>
          <a:p>
            <a:r>
              <a:rPr lang="en-US" dirty="0">
                <a:solidFill>
                  <a:schemeClr val="accent1"/>
                </a:solidFill>
              </a:rPr>
              <a:t>Flexibility</a:t>
            </a:r>
          </a:p>
          <a:p>
            <a:pPr lvl="1"/>
            <a:r>
              <a:rPr lang="en-US" dirty="0"/>
              <a:t>Run multiple OSes on one physical machine</a:t>
            </a:r>
          </a:p>
          <a:p>
            <a:r>
              <a:rPr lang="en-US" dirty="0">
                <a:solidFill>
                  <a:schemeClr val="accent1"/>
                </a:solidFill>
              </a:rPr>
              <a:t>Scalability</a:t>
            </a:r>
          </a:p>
          <a:p>
            <a:pPr lvl="1"/>
            <a:r>
              <a:rPr lang="en-US" dirty="0"/>
              <a:t>Run multiple VMs on the same computer</a:t>
            </a:r>
            <a:endParaRPr lang="en-US" dirty="0">
              <a:solidFill>
                <a:schemeClr val="accent1"/>
              </a:solidFill>
            </a:endParaRPr>
          </a:p>
          <a:p>
            <a:r>
              <a:rPr lang="en-US" dirty="0">
                <a:solidFill>
                  <a:schemeClr val="accent1"/>
                </a:solidFill>
              </a:rPr>
              <a:t>Portability</a:t>
            </a:r>
          </a:p>
          <a:p>
            <a:pPr lvl="1"/>
            <a:r>
              <a:rPr lang="en-US" dirty="0"/>
              <a:t>Easily transfer VMs to different computers</a:t>
            </a:r>
          </a:p>
          <a:p>
            <a:r>
              <a:rPr lang="en-US" dirty="0">
                <a:solidFill>
                  <a:schemeClr val="accent1"/>
                </a:solidFill>
              </a:rPr>
              <a:t>Cost</a:t>
            </a:r>
          </a:p>
          <a:p>
            <a:pPr lvl="1"/>
            <a:r>
              <a:rPr lang="en-US" dirty="0"/>
              <a:t>Save time testing new programs or configurations on a VM rather than disrupting the host</a:t>
            </a:r>
          </a:p>
          <a:p>
            <a:pPr lvl="1"/>
            <a:r>
              <a:rPr lang="en-US" dirty="0"/>
              <a:t>Run multiple systems on the same computer (save hardware costs and floorspace)</a:t>
            </a:r>
          </a:p>
        </p:txBody>
      </p:sp>
      <p:sp>
        <p:nvSpPr>
          <p:cNvPr id="4" name="Slide Number Placeholder 3">
            <a:extLst>
              <a:ext uri="{FF2B5EF4-FFF2-40B4-BE49-F238E27FC236}">
                <a16:creationId xmlns:a16="http://schemas.microsoft.com/office/drawing/2014/main" id="{ABA7EB7D-7417-427C-93C6-1DA129511578}"/>
              </a:ext>
            </a:extLst>
          </p:cNvPr>
          <p:cNvSpPr>
            <a:spLocks noGrp="1"/>
          </p:cNvSpPr>
          <p:nvPr>
            <p:ph type="sldNum" sz="quarter" idx="10"/>
          </p:nvPr>
        </p:nvSpPr>
        <p:spPr/>
        <p:txBody>
          <a:bodyPr/>
          <a:lstStyle/>
          <a:p>
            <a:fld id="{58B47EDC-70F1-447E-86E6-DFEA746573BF}" type="slidenum">
              <a:rPr lang="en-US" altLang="en-US" smtClean="0"/>
              <a:pPr/>
              <a:t>12</a:t>
            </a:fld>
            <a:endParaRPr lang="en-US" altLang="en-US" dirty="0"/>
          </a:p>
        </p:txBody>
      </p:sp>
      <p:pic>
        <p:nvPicPr>
          <p:cNvPr id="1027" name="Picture 3" descr="C:\Users\L.Walczak\AppData\Local\Microsoft\Windows\Temporary Internet Files\Content.IE5\HPL0J2AI\MC900157325[1].wmf"/>
          <p:cNvPicPr>
            <a:picLocks noChangeAspect="1" noChangeArrowheads="1"/>
          </p:cNvPicPr>
          <p:nvPr/>
        </p:nvPicPr>
        <p:blipFill>
          <a:blip r:embed="rId3" cstate="print"/>
          <a:srcRect/>
          <a:stretch>
            <a:fillRect/>
          </a:stretch>
        </p:blipFill>
        <p:spPr bwMode="auto">
          <a:xfrm>
            <a:off x="8996986" y="1405017"/>
            <a:ext cx="1313576" cy="1182735"/>
          </a:xfrm>
          <a:prstGeom prst="rect">
            <a:avLst/>
          </a:prstGeom>
          <a:noFill/>
        </p:spPr>
      </p:pic>
      <p:pic>
        <p:nvPicPr>
          <p:cNvPr id="1030" name="Picture 6" descr="C:\Users\L.Walczak\AppData\Local\Microsoft\Windows\Temporary Internet Files\Content.IE5\V4IH9AEM\MC900383266[1].wmf"/>
          <p:cNvPicPr>
            <a:picLocks noChangeAspect="1" noChangeArrowheads="1"/>
          </p:cNvPicPr>
          <p:nvPr/>
        </p:nvPicPr>
        <p:blipFill>
          <a:blip r:embed="rId4" cstate="print"/>
          <a:srcRect/>
          <a:stretch>
            <a:fillRect/>
          </a:stretch>
        </p:blipFill>
        <p:spPr bwMode="auto">
          <a:xfrm>
            <a:off x="8822053" y="4945717"/>
            <a:ext cx="1412496" cy="1253915"/>
          </a:xfrm>
          <a:prstGeom prst="rect">
            <a:avLst/>
          </a:prstGeom>
          <a:noFill/>
        </p:spPr>
      </p:pic>
      <p:grpSp>
        <p:nvGrpSpPr>
          <p:cNvPr id="5" name="Group 4"/>
          <p:cNvGrpSpPr/>
          <p:nvPr/>
        </p:nvGrpSpPr>
        <p:grpSpPr>
          <a:xfrm>
            <a:off x="7998480" y="2878886"/>
            <a:ext cx="1635861" cy="1635861"/>
            <a:chOff x="3898900" y="2286000"/>
            <a:chExt cx="2057400" cy="2057400"/>
          </a:xfrm>
        </p:grpSpPr>
        <p:pic>
          <p:nvPicPr>
            <p:cNvPr id="1051" name="Picture 27" descr="C:\Users\L.Walczak\AppData\Local\Microsoft\Windows\Temporary Internet Files\Content.IE5\V4IH9AEM\MC900441338[1].png"/>
            <p:cNvPicPr>
              <a:picLocks noChangeAspect="1" noChangeArrowheads="1"/>
            </p:cNvPicPr>
            <p:nvPr/>
          </p:nvPicPr>
          <p:blipFill>
            <a:blip r:embed="rId5" cstate="print"/>
            <a:srcRect/>
            <a:stretch>
              <a:fillRect/>
            </a:stretch>
          </p:blipFill>
          <p:spPr bwMode="auto">
            <a:xfrm flipH="1">
              <a:off x="3898900" y="2286000"/>
              <a:ext cx="2057400" cy="2057400"/>
            </a:xfrm>
            <a:prstGeom prst="rect">
              <a:avLst/>
            </a:prstGeom>
            <a:noFill/>
          </p:spPr>
        </p:pic>
        <p:pic>
          <p:nvPicPr>
            <p:cNvPr id="1037" name="Picture 13" descr="C:\Users\L.Walczak\AppData\Local\Microsoft\Windows\Temporary Internet Files\Content.IE5\XNXPCD0S\MC900431566[1].png"/>
            <p:cNvPicPr>
              <a:picLocks noChangeAspect="1" noChangeArrowheads="1"/>
            </p:cNvPicPr>
            <p:nvPr/>
          </p:nvPicPr>
          <p:blipFill>
            <a:blip r:embed="rId6" cstate="print"/>
            <a:srcRect/>
            <a:stretch>
              <a:fillRect/>
            </a:stretch>
          </p:blipFill>
          <p:spPr bwMode="auto">
            <a:xfrm>
              <a:off x="4660900" y="2734310"/>
              <a:ext cx="380880" cy="383419"/>
            </a:xfrm>
            <a:prstGeom prst="rect">
              <a:avLst/>
            </a:prstGeom>
            <a:noFill/>
          </p:spPr>
        </p:pic>
        <p:pic>
          <p:nvPicPr>
            <p:cNvPr id="1039" name="Picture 15" descr="C:\Users\L.Walczak\AppData\Local\Microsoft\Windows\Temporary Internet Files\Content.IE5\V4IH9AEM\MC900441337[1].png"/>
            <p:cNvPicPr>
              <a:picLocks noChangeAspect="1" noChangeArrowheads="1"/>
            </p:cNvPicPr>
            <p:nvPr/>
          </p:nvPicPr>
          <p:blipFill>
            <a:blip r:embed="rId7" cstate="print"/>
            <a:srcRect/>
            <a:stretch>
              <a:fillRect/>
            </a:stretch>
          </p:blipFill>
          <p:spPr bwMode="auto">
            <a:xfrm>
              <a:off x="5067300" y="3111500"/>
              <a:ext cx="431800" cy="431800"/>
            </a:xfrm>
            <a:prstGeom prst="rect">
              <a:avLst/>
            </a:prstGeom>
            <a:noFill/>
            <a:scene3d>
              <a:camera prst="perspectiveContrastingLeftFacing"/>
              <a:lightRig rig="threePt" dir="t"/>
            </a:scene3d>
          </p:spPr>
        </p:pic>
        <p:pic>
          <p:nvPicPr>
            <p:cNvPr id="1040" name="Picture 16" descr="C:\Users\L.Walczak\AppData\Local\Microsoft\Windows\Temporary Internet Files\Content.IE5\4A0JS4CO\MC900439833[2].png"/>
            <p:cNvPicPr>
              <a:picLocks noChangeAspect="1" noChangeArrowheads="1"/>
            </p:cNvPicPr>
            <p:nvPr/>
          </p:nvPicPr>
          <p:blipFill>
            <a:blip r:embed="rId8" cstate="print"/>
            <a:srcRect/>
            <a:stretch>
              <a:fillRect/>
            </a:stretch>
          </p:blipFill>
          <p:spPr bwMode="auto">
            <a:xfrm>
              <a:off x="4559300" y="3060700"/>
              <a:ext cx="457200" cy="457200"/>
            </a:xfrm>
            <a:prstGeom prst="rect">
              <a:avLst/>
            </a:prstGeom>
            <a:noFill/>
            <a:scene3d>
              <a:camera prst="perspectiveContrastingLeftFacing"/>
              <a:lightRig rig="threePt" dir="t"/>
            </a:scene3d>
          </p:spPr>
        </p:pic>
        <p:pic>
          <p:nvPicPr>
            <p:cNvPr id="1044" name="Picture 20" descr="C:\Users\L.Walczak\AppData\Local\Microsoft\Windows\Temporary Internet Files\Content.IE5\4A0JS4CO\MC900441328[1].png"/>
            <p:cNvPicPr>
              <a:picLocks noChangeAspect="1" noChangeArrowheads="1"/>
            </p:cNvPicPr>
            <p:nvPr/>
          </p:nvPicPr>
          <p:blipFill>
            <a:blip r:embed="rId9" cstate="print"/>
            <a:srcRect/>
            <a:stretch>
              <a:fillRect/>
            </a:stretch>
          </p:blipFill>
          <p:spPr bwMode="auto">
            <a:xfrm>
              <a:off x="5080000" y="2578100"/>
              <a:ext cx="533400" cy="533400"/>
            </a:xfrm>
            <a:prstGeom prst="rect">
              <a:avLst/>
            </a:prstGeom>
            <a:noFill/>
            <a:scene3d>
              <a:camera prst="perspectiveContrastingLeftFacing"/>
              <a:lightRig rig="threePt" dir="t"/>
            </a:scene3d>
          </p:spPr>
        </p:pic>
      </p:grpSp>
      <p:grpSp>
        <p:nvGrpSpPr>
          <p:cNvPr id="8" name="Group 7"/>
          <p:cNvGrpSpPr/>
          <p:nvPr/>
        </p:nvGrpSpPr>
        <p:grpSpPr>
          <a:xfrm>
            <a:off x="9594555" y="2668236"/>
            <a:ext cx="2428270" cy="2057163"/>
            <a:chOff x="5619991" y="2926019"/>
            <a:chExt cx="3372986" cy="2857500"/>
          </a:xfrm>
        </p:grpSpPr>
        <p:pic>
          <p:nvPicPr>
            <p:cNvPr id="46" name="Picture 11" descr="C:\Users\L.Walczak\AppData\Local\Microsoft\Windows\Temporary Internet Files\Content.IE5\V4IH9AEM\MC910216349[1].png"/>
            <p:cNvPicPr>
              <a:picLocks noChangeAspect="1" noChangeArrowheads="1"/>
            </p:cNvPicPr>
            <p:nvPr/>
          </p:nvPicPr>
          <p:blipFill>
            <a:blip r:embed="rId10" cstate="print"/>
            <a:srcRect/>
            <a:stretch>
              <a:fillRect/>
            </a:stretch>
          </p:blipFill>
          <p:spPr bwMode="auto">
            <a:xfrm>
              <a:off x="5619991" y="2926019"/>
              <a:ext cx="3372986" cy="2857500"/>
            </a:xfrm>
            <a:prstGeom prst="rect">
              <a:avLst/>
            </a:prstGeom>
            <a:noFill/>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30319" y="3110103"/>
              <a:ext cx="827729" cy="833247"/>
            </a:xfrm>
            <a:prstGeom prst="rect">
              <a:avLst/>
            </a:prstGeom>
          </p:spPr>
        </p:pic>
        <p:sp>
          <p:nvSpPr>
            <p:cNvPr id="6" name="Circular Arrow 5"/>
            <p:cNvSpPr/>
            <p:nvPr/>
          </p:nvSpPr>
          <p:spPr>
            <a:xfrm rot="21091871">
              <a:off x="6731545" y="3334232"/>
              <a:ext cx="787543" cy="777179"/>
            </a:xfrm>
            <a:prstGeom prst="circularArrow">
              <a:avLst>
                <a:gd name="adj1" fmla="val 12135"/>
                <a:gd name="adj2" fmla="val 1423025"/>
                <a:gd name="adj3" fmla="val 20994176"/>
                <a:gd name="adj4" fmla="val 15484939"/>
                <a:gd name="adj5" fmla="val 12500"/>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72072409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VM Disadvantages</a:t>
            </a:r>
          </a:p>
        </p:txBody>
      </p:sp>
      <p:sp>
        <p:nvSpPr>
          <p:cNvPr id="2" name="Content Placeholder 1"/>
          <p:cNvSpPr>
            <a:spLocks noGrp="1"/>
          </p:cNvSpPr>
          <p:nvPr>
            <p:ph idx="1"/>
          </p:nvPr>
        </p:nvSpPr>
        <p:spPr>
          <a:xfrm>
            <a:off x="731520" y="1509623"/>
            <a:ext cx="5550010" cy="4633793"/>
          </a:xfrm>
        </p:spPr>
        <p:txBody>
          <a:bodyPr/>
          <a:lstStyle/>
          <a:p>
            <a:r>
              <a:rPr lang="en-US" dirty="0"/>
              <a:t>Performance depends on host machine’s hardware</a:t>
            </a:r>
          </a:p>
          <a:p>
            <a:r>
              <a:rPr lang="en-US" dirty="0"/>
              <a:t>Single point of failure</a:t>
            </a:r>
          </a:p>
          <a:p>
            <a:pPr lvl="1"/>
            <a:r>
              <a:rPr lang="en-US" dirty="0"/>
              <a:t>If the host fails, progress on VM is lost</a:t>
            </a:r>
          </a:p>
          <a:p>
            <a:r>
              <a:rPr lang="en-US" dirty="0"/>
              <a:t>Running VMs pulls hardware resources from host machines</a:t>
            </a:r>
          </a:p>
        </p:txBody>
      </p:sp>
      <p:sp>
        <p:nvSpPr>
          <p:cNvPr id="4" name="Slide Number Placeholder 3">
            <a:extLst>
              <a:ext uri="{FF2B5EF4-FFF2-40B4-BE49-F238E27FC236}">
                <a16:creationId xmlns:a16="http://schemas.microsoft.com/office/drawing/2014/main" id="{6DC7E4B0-07D2-4572-860E-DFD7CB54F47D}"/>
              </a:ext>
            </a:extLst>
          </p:cNvPr>
          <p:cNvSpPr>
            <a:spLocks noGrp="1"/>
          </p:cNvSpPr>
          <p:nvPr>
            <p:ph type="sldNum" sz="quarter" idx="10"/>
          </p:nvPr>
        </p:nvSpPr>
        <p:spPr/>
        <p:txBody>
          <a:bodyPr/>
          <a:lstStyle/>
          <a:p>
            <a:fld id="{58B47EDC-70F1-447E-86E6-DFEA746573BF}" type="slidenum">
              <a:rPr lang="en-US" altLang="en-US" smtClean="0"/>
              <a:pPr/>
              <a:t>13</a:t>
            </a:fld>
            <a:endParaRPr lang="en-US" altLang="en-US" dirty="0"/>
          </a:p>
        </p:txBody>
      </p:sp>
      <p:pic>
        <p:nvPicPr>
          <p:cNvPr id="2060" name="Picture 12" descr="C:\Users\L.Walczak\AppData\Local\Microsoft\Windows\Temporary Internet Files\Content.IE5\XNXPCD0S\MC900441335[1].png"/>
          <p:cNvPicPr>
            <a:picLocks noChangeAspect="1" noChangeArrowheads="1"/>
          </p:cNvPicPr>
          <p:nvPr/>
        </p:nvPicPr>
        <p:blipFill>
          <a:blip r:embed="rId3" cstate="print"/>
          <a:srcRect/>
          <a:stretch>
            <a:fillRect/>
          </a:stretch>
        </p:blipFill>
        <p:spPr bwMode="auto">
          <a:xfrm flipH="1">
            <a:off x="7533447" y="1437861"/>
            <a:ext cx="3581400" cy="3581400"/>
          </a:xfrm>
          <a:prstGeom prst="rect">
            <a:avLst/>
          </a:prstGeom>
          <a:noFill/>
        </p:spPr>
      </p:pic>
    </p:spTree>
    <p:extLst>
      <p:ext uri="{BB962C8B-B14F-4D97-AF65-F5344CB8AC3E}">
        <p14:creationId xmlns:p14="http://schemas.microsoft.com/office/powerpoint/2010/main" val="7292057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VMware Workstation Player</a:t>
            </a:r>
          </a:p>
        </p:txBody>
      </p:sp>
      <p:sp>
        <p:nvSpPr>
          <p:cNvPr id="2" name="Content Placeholder 1"/>
          <p:cNvSpPr>
            <a:spLocks noGrp="1"/>
          </p:cNvSpPr>
          <p:nvPr>
            <p:ph idx="1"/>
          </p:nvPr>
        </p:nvSpPr>
        <p:spPr/>
        <p:txBody>
          <a:bodyPr>
            <a:normAutofit/>
          </a:bodyPr>
          <a:lstStyle/>
          <a:p>
            <a:r>
              <a:rPr lang="en-US" dirty="0"/>
              <a:t>A software program used to create and run VMs</a:t>
            </a:r>
          </a:p>
          <a:p>
            <a:r>
              <a:rPr lang="en-US" dirty="0"/>
              <a:t>Used to run CyberPatriot competition images</a:t>
            </a:r>
          </a:p>
          <a:p>
            <a:r>
              <a:rPr lang="en-US" dirty="0"/>
              <a:t>VMware images contain several files </a:t>
            </a:r>
            <a:r>
              <a:rPr lang="en-US" dirty="0">
                <a:solidFill>
                  <a:schemeClr val="accent4"/>
                </a:solidFill>
              </a:rPr>
              <a:t>that should not be modified</a:t>
            </a:r>
            <a:r>
              <a:rPr lang="en-US" dirty="0"/>
              <a:t>:</a:t>
            </a:r>
          </a:p>
          <a:p>
            <a:pPr lvl="1"/>
            <a:r>
              <a:rPr lang="en-US" b="1" dirty="0">
                <a:solidFill>
                  <a:schemeClr val="accent5"/>
                </a:solidFill>
              </a:rPr>
              <a:t>*.vmdk: </a:t>
            </a:r>
            <a:r>
              <a:rPr lang="en-US" dirty="0"/>
              <a:t>virtual disk files</a:t>
            </a:r>
          </a:p>
          <a:p>
            <a:pPr lvl="2"/>
            <a:r>
              <a:rPr lang="en-US" dirty="0"/>
              <a:t>Simulate the hard drive for your virtual system</a:t>
            </a:r>
          </a:p>
          <a:p>
            <a:pPr lvl="1"/>
            <a:r>
              <a:rPr lang="en-US" b="1" dirty="0">
                <a:solidFill>
                  <a:schemeClr val="accent1"/>
                </a:solidFill>
              </a:rPr>
              <a:t>*.vmx:</a:t>
            </a:r>
            <a:r>
              <a:rPr lang="en-US" dirty="0"/>
              <a:t> configuration files</a:t>
            </a:r>
          </a:p>
          <a:p>
            <a:pPr lvl="2"/>
            <a:r>
              <a:rPr lang="en-US" dirty="0"/>
              <a:t>Contain details such as the type of hardware to simulate for the virtual system and the amount of memory to allow the VM to use</a:t>
            </a:r>
          </a:p>
          <a:p>
            <a:pPr lvl="1"/>
            <a:r>
              <a:rPr lang="en-US" dirty="0">
                <a:solidFill>
                  <a:schemeClr val="accent3"/>
                </a:solidFill>
              </a:rPr>
              <a:t>*.</a:t>
            </a:r>
            <a:r>
              <a:rPr lang="en-US" b="1" dirty="0">
                <a:solidFill>
                  <a:schemeClr val="accent3"/>
                </a:solidFill>
              </a:rPr>
              <a:t>nvram:  </a:t>
            </a:r>
            <a:r>
              <a:rPr lang="en-US" dirty="0"/>
              <a:t>VM’s BIOS files</a:t>
            </a:r>
          </a:p>
        </p:txBody>
      </p:sp>
      <p:sp>
        <p:nvSpPr>
          <p:cNvPr id="4" name="Slide Number Placeholder 3">
            <a:extLst>
              <a:ext uri="{FF2B5EF4-FFF2-40B4-BE49-F238E27FC236}">
                <a16:creationId xmlns:a16="http://schemas.microsoft.com/office/drawing/2014/main" id="{E600CEE3-67A1-4DB5-892F-30BF8D90537F}"/>
              </a:ext>
            </a:extLst>
          </p:cNvPr>
          <p:cNvSpPr>
            <a:spLocks noGrp="1"/>
          </p:cNvSpPr>
          <p:nvPr>
            <p:ph type="sldNum" sz="quarter" idx="10"/>
          </p:nvPr>
        </p:nvSpPr>
        <p:spPr/>
        <p:txBody>
          <a:bodyPr/>
          <a:lstStyle/>
          <a:p>
            <a:fld id="{58B47EDC-70F1-447E-86E6-DFEA746573BF}" type="slidenum">
              <a:rPr lang="en-US" altLang="en-US" smtClean="0"/>
              <a:pPr/>
              <a:t>14</a:t>
            </a:fld>
            <a:endParaRPr lang="en-US" altLang="en-US" dirty="0"/>
          </a:p>
        </p:txBody>
      </p:sp>
    </p:spTree>
    <p:extLst>
      <p:ext uri="{BB962C8B-B14F-4D97-AF65-F5344CB8AC3E}">
        <p14:creationId xmlns:p14="http://schemas.microsoft.com/office/powerpoint/2010/main" val="62397344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Checksums</a:t>
            </a:r>
          </a:p>
        </p:txBody>
      </p:sp>
      <p:sp>
        <p:nvSpPr>
          <p:cNvPr id="2" name="Content Placeholder 1"/>
          <p:cNvSpPr>
            <a:spLocks noGrp="1"/>
          </p:cNvSpPr>
          <p:nvPr>
            <p:ph idx="1"/>
          </p:nvPr>
        </p:nvSpPr>
        <p:spPr/>
        <p:txBody>
          <a:bodyPr>
            <a:normAutofit/>
          </a:bodyPr>
          <a:lstStyle/>
          <a:p>
            <a:pPr>
              <a:spcBef>
                <a:spcPts val="0"/>
              </a:spcBef>
              <a:spcAft>
                <a:spcPts val="600"/>
              </a:spcAft>
            </a:pPr>
            <a:r>
              <a:rPr lang="en-US" sz="2400" dirty="0"/>
              <a:t>A mathematical calculation based on the data contained in a file </a:t>
            </a:r>
          </a:p>
          <a:p>
            <a:pPr>
              <a:spcBef>
                <a:spcPts val="0"/>
              </a:spcBef>
              <a:spcAft>
                <a:spcPts val="600"/>
              </a:spcAft>
            </a:pPr>
            <a:r>
              <a:rPr lang="en-US" sz="2400" dirty="0"/>
              <a:t>Comparing the checksum of a program you downloaded to the checksum it is supposed to have will allow you to determine if the file has been corrupted or modified</a:t>
            </a:r>
          </a:p>
          <a:p>
            <a:pPr>
              <a:spcBef>
                <a:spcPts val="0"/>
              </a:spcBef>
              <a:spcAft>
                <a:spcPts val="600"/>
              </a:spcAft>
            </a:pPr>
            <a:r>
              <a:rPr lang="en-US" sz="2400" dirty="0"/>
              <a:t>Before each round, CyberPatriot teams must verify the checksums of the competition images to make sure the images downloaded correctly</a:t>
            </a:r>
          </a:p>
        </p:txBody>
      </p:sp>
      <p:sp>
        <p:nvSpPr>
          <p:cNvPr id="5" name="Slide Number Placeholder 4">
            <a:extLst>
              <a:ext uri="{FF2B5EF4-FFF2-40B4-BE49-F238E27FC236}">
                <a16:creationId xmlns:a16="http://schemas.microsoft.com/office/drawing/2014/main" id="{F2B91705-C578-41CB-A292-3DAEA985FC33}"/>
              </a:ext>
            </a:extLst>
          </p:cNvPr>
          <p:cNvSpPr>
            <a:spLocks noGrp="1"/>
          </p:cNvSpPr>
          <p:nvPr>
            <p:ph type="sldNum" sz="quarter" idx="10"/>
          </p:nvPr>
        </p:nvSpPr>
        <p:spPr/>
        <p:txBody>
          <a:bodyPr/>
          <a:lstStyle/>
          <a:p>
            <a:fld id="{58B47EDC-70F1-447E-86E6-DFEA746573BF}" type="slidenum">
              <a:rPr lang="en-US" altLang="en-US" smtClean="0"/>
              <a:pPr/>
              <a:t>15</a:t>
            </a:fld>
            <a:endParaRPr lang="en-US" altLang="en-US" dirty="0"/>
          </a:p>
        </p:txBody>
      </p:sp>
      <p:pic>
        <p:nvPicPr>
          <p:cNvPr id="4" name="Picture 3"/>
          <p:cNvPicPr/>
          <p:nvPr/>
        </p:nvPicPr>
        <p:blipFill rotWithShape="1">
          <a:blip r:embed="rId3" cstate="print"/>
          <a:srcRect l="62878" t="24819" r="11672" b="40433"/>
          <a:stretch/>
        </p:blipFill>
        <p:spPr>
          <a:xfrm>
            <a:off x="3177623" y="4054503"/>
            <a:ext cx="5836754" cy="2445026"/>
          </a:xfrm>
          <a:prstGeom prst="rect">
            <a:avLst/>
          </a:prstGeom>
        </p:spPr>
      </p:pic>
    </p:spTree>
    <p:extLst>
      <p:ext uri="{BB962C8B-B14F-4D97-AF65-F5344CB8AC3E}">
        <p14:creationId xmlns:p14="http://schemas.microsoft.com/office/powerpoint/2010/main" val="13214526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Opening an Image</a:t>
            </a:r>
          </a:p>
        </p:txBody>
      </p:sp>
      <p:sp>
        <p:nvSpPr>
          <p:cNvPr id="2" name="Content Placeholder 1"/>
          <p:cNvSpPr>
            <a:spLocks noGrp="1"/>
          </p:cNvSpPr>
          <p:nvPr>
            <p:ph idx="1"/>
          </p:nvPr>
        </p:nvSpPr>
        <p:spPr>
          <a:xfrm>
            <a:off x="731520" y="1509623"/>
            <a:ext cx="4228106" cy="4633793"/>
          </a:xfrm>
        </p:spPr>
        <p:txBody>
          <a:bodyPr>
            <a:normAutofit/>
          </a:bodyPr>
          <a:lstStyle/>
          <a:p>
            <a:pPr marL="346075" indent="-346075">
              <a:buFont typeface="+mj-lt"/>
              <a:buAutoNum type="arabicPeriod"/>
            </a:pPr>
            <a:r>
              <a:rPr lang="en-US" sz="1900" dirty="0"/>
              <a:t>Open </a:t>
            </a:r>
            <a:r>
              <a:rPr lang="en-US" sz="1900" dirty="0" err="1"/>
              <a:t>Vmware</a:t>
            </a:r>
            <a:r>
              <a:rPr lang="en-US" sz="1900" dirty="0"/>
              <a:t> Workstation Player                    </a:t>
            </a:r>
          </a:p>
          <a:p>
            <a:pPr marL="346075" indent="-346075">
              <a:buFont typeface="+mj-lt"/>
              <a:buAutoNum type="arabicPeriod"/>
            </a:pPr>
            <a:r>
              <a:rPr lang="en-US" sz="1900" dirty="0"/>
              <a:t>Click “Open a Virtual Machine”</a:t>
            </a:r>
          </a:p>
          <a:p>
            <a:pPr marL="346075" indent="-346075">
              <a:buFont typeface="+mj-lt"/>
              <a:buAutoNum type="arabicPeriod"/>
            </a:pPr>
            <a:r>
              <a:rPr lang="en-US" sz="1900" dirty="0"/>
              <a:t>Browse for and open the </a:t>
            </a:r>
            <a:r>
              <a:rPr lang="en-US" sz="1900" dirty="0">
                <a:solidFill>
                  <a:schemeClr val="accent4"/>
                </a:solidFill>
              </a:rPr>
              <a:t>.vmx </a:t>
            </a:r>
            <a:r>
              <a:rPr lang="en-US" sz="1900" dirty="0"/>
              <a:t>file in the image folder you downloaded</a:t>
            </a:r>
          </a:p>
          <a:p>
            <a:pPr marL="346075" indent="-346075">
              <a:buFont typeface="+mj-lt"/>
              <a:buAutoNum type="arabicPeriod"/>
            </a:pPr>
            <a:r>
              <a:rPr lang="en-US" sz="1900" dirty="0"/>
              <a:t>Click “Play virtual machine”</a:t>
            </a:r>
          </a:p>
          <a:p>
            <a:pPr marL="346075" indent="-346075">
              <a:buFont typeface="+mj-lt"/>
              <a:buAutoNum type="arabicPeriod"/>
            </a:pPr>
            <a:r>
              <a:rPr lang="en-US" sz="1900" dirty="0"/>
              <a:t>Select “I copied it”</a:t>
            </a:r>
          </a:p>
          <a:p>
            <a:pPr marL="346075" indent="-346075">
              <a:buFont typeface="+mj-lt"/>
              <a:buAutoNum type="arabicPeriod"/>
            </a:pPr>
            <a:r>
              <a:rPr lang="en-US" sz="1900" dirty="0"/>
              <a:t>Click “OK” on Removable Devices pop-up</a:t>
            </a:r>
          </a:p>
          <a:p>
            <a:pPr marL="346075" indent="-346075">
              <a:buFont typeface="+mj-lt"/>
              <a:buAutoNum type="arabicPeriod"/>
            </a:pPr>
            <a:r>
              <a:rPr lang="en-US" sz="1900" dirty="0"/>
              <a:t>Log into the user account specified in the StartEx email if not automatically logged in</a:t>
            </a:r>
          </a:p>
        </p:txBody>
      </p:sp>
      <p:sp>
        <p:nvSpPr>
          <p:cNvPr id="4" name="Slide Number Placeholder 3">
            <a:extLst>
              <a:ext uri="{FF2B5EF4-FFF2-40B4-BE49-F238E27FC236}">
                <a16:creationId xmlns:a16="http://schemas.microsoft.com/office/drawing/2014/main" id="{CA803C5A-7165-41DA-BFAA-8B7438B52B27}"/>
              </a:ext>
            </a:extLst>
          </p:cNvPr>
          <p:cNvSpPr>
            <a:spLocks noGrp="1"/>
          </p:cNvSpPr>
          <p:nvPr>
            <p:ph type="sldNum" sz="quarter" idx="10"/>
          </p:nvPr>
        </p:nvSpPr>
        <p:spPr/>
        <p:txBody>
          <a:bodyPr/>
          <a:lstStyle/>
          <a:p>
            <a:fld id="{58B47EDC-70F1-447E-86E6-DFEA746573BF}" type="slidenum">
              <a:rPr lang="en-US" altLang="en-US" smtClean="0"/>
              <a:pPr/>
              <a:t>16</a:t>
            </a:fld>
            <a:endParaRPr lang="en-US" altLang="en-US"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9987" y="1597346"/>
            <a:ext cx="2008797" cy="1598332"/>
          </a:xfrm>
          <a:prstGeom prst="rect">
            <a:avLst/>
          </a:prstGeom>
          <a:ln>
            <a:solidFill>
              <a:schemeClr val="accent3"/>
            </a:solidFill>
          </a:ln>
        </p:spPr>
      </p:pic>
      <p:grpSp>
        <p:nvGrpSpPr>
          <p:cNvPr id="7" name="Group 28"/>
          <p:cNvGrpSpPr/>
          <p:nvPr/>
        </p:nvGrpSpPr>
        <p:grpSpPr>
          <a:xfrm>
            <a:off x="9279987" y="3641225"/>
            <a:ext cx="1922682" cy="886819"/>
            <a:chOff x="3581400" y="4495800"/>
            <a:chExt cx="3594100" cy="1657744"/>
          </a:xfrm>
        </p:grpSpPr>
        <p:pic>
          <p:nvPicPr>
            <p:cNvPr id="25" name="Picture 2"/>
            <p:cNvPicPr>
              <a:picLocks noChangeAspect="1" noChangeArrowheads="1"/>
            </p:cNvPicPr>
            <p:nvPr/>
          </p:nvPicPr>
          <p:blipFill>
            <a:blip r:embed="rId4" cstate="print"/>
            <a:srcRect/>
            <a:stretch>
              <a:fillRect/>
            </a:stretch>
          </p:blipFill>
          <p:spPr bwMode="auto">
            <a:xfrm>
              <a:off x="3581400" y="4495800"/>
              <a:ext cx="3594100" cy="1657744"/>
            </a:xfrm>
            <a:prstGeom prst="rect">
              <a:avLst/>
            </a:prstGeom>
            <a:noFill/>
            <a:ln w="9525">
              <a:solidFill>
                <a:schemeClr val="accent3"/>
              </a:solidFill>
              <a:miter lim="800000"/>
              <a:headEnd/>
              <a:tailEnd/>
            </a:ln>
          </p:spPr>
        </p:pic>
        <p:sp>
          <p:nvSpPr>
            <p:cNvPr id="27" name="Rounded Rectangle 26"/>
            <p:cNvSpPr/>
            <p:nvPr/>
          </p:nvSpPr>
          <p:spPr>
            <a:xfrm>
              <a:off x="4152900" y="5613400"/>
              <a:ext cx="584200" cy="18288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31"/>
          <p:cNvGrpSpPr/>
          <p:nvPr/>
        </p:nvGrpSpPr>
        <p:grpSpPr>
          <a:xfrm>
            <a:off x="9279987" y="4622308"/>
            <a:ext cx="1732463" cy="1197069"/>
            <a:chOff x="3009624" y="3741768"/>
            <a:chExt cx="2950680" cy="2219772"/>
          </a:xfrm>
        </p:grpSpPr>
        <p:pic>
          <p:nvPicPr>
            <p:cNvPr id="30" name="Picture 2"/>
            <p:cNvPicPr>
              <a:picLocks noChangeAspect="1" noChangeArrowheads="1"/>
            </p:cNvPicPr>
            <p:nvPr/>
          </p:nvPicPr>
          <p:blipFill>
            <a:blip r:embed="rId5" cstate="print"/>
            <a:srcRect/>
            <a:stretch>
              <a:fillRect/>
            </a:stretch>
          </p:blipFill>
          <p:spPr bwMode="auto">
            <a:xfrm>
              <a:off x="3009624" y="3741768"/>
              <a:ext cx="2950680" cy="2219772"/>
            </a:xfrm>
            <a:prstGeom prst="rect">
              <a:avLst/>
            </a:prstGeom>
            <a:noFill/>
            <a:ln w="9525">
              <a:solidFill>
                <a:schemeClr val="accent3"/>
              </a:solidFill>
              <a:miter lim="800000"/>
              <a:headEnd/>
              <a:tailEnd/>
            </a:ln>
          </p:spPr>
        </p:pic>
        <p:sp>
          <p:nvSpPr>
            <p:cNvPr id="31" name="Rounded Rectangle 30"/>
            <p:cNvSpPr/>
            <p:nvPr/>
          </p:nvSpPr>
          <p:spPr>
            <a:xfrm>
              <a:off x="5277597" y="5640529"/>
              <a:ext cx="566531" cy="205605"/>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p:cNvPicPr>
            <a:picLocks noChangeAspect="1"/>
          </p:cNvPicPr>
          <p:nvPr/>
        </p:nvPicPr>
        <p:blipFill rotWithShape="1">
          <a:blip r:embed="rId6"/>
          <a:srcRect l="489" t="62033" r="98402" b="34743"/>
          <a:stretch/>
        </p:blipFill>
        <p:spPr>
          <a:xfrm>
            <a:off x="4990441" y="1510374"/>
            <a:ext cx="459384" cy="473874"/>
          </a:xfrm>
          <a:prstGeom prst="rect">
            <a:avLst/>
          </a:prstGeom>
        </p:spPr>
      </p:pic>
      <p:sp>
        <p:nvSpPr>
          <p:cNvPr id="9" name="TextBox 8"/>
          <p:cNvSpPr txBox="1"/>
          <p:nvPr/>
        </p:nvSpPr>
        <p:spPr>
          <a:xfrm>
            <a:off x="6038135" y="1527635"/>
            <a:ext cx="475497" cy="369332"/>
          </a:xfrm>
          <a:prstGeom prst="rect">
            <a:avLst/>
          </a:prstGeom>
          <a:noFill/>
        </p:spPr>
        <p:txBody>
          <a:bodyPr wrap="square" rtlCol="0">
            <a:spAutoFit/>
          </a:bodyPr>
          <a:lstStyle/>
          <a:p>
            <a:r>
              <a:rPr lang="en-US" dirty="0">
                <a:solidFill>
                  <a:schemeClr val="accent5"/>
                </a:solidFill>
              </a:rPr>
              <a:t>2.</a:t>
            </a:r>
          </a:p>
        </p:txBody>
      </p:sp>
      <p:sp>
        <p:nvSpPr>
          <p:cNvPr id="28" name="TextBox 27"/>
          <p:cNvSpPr txBox="1"/>
          <p:nvPr/>
        </p:nvSpPr>
        <p:spPr>
          <a:xfrm>
            <a:off x="8854916" y="1527635"/>
            <a:ext cx="475497" cy="369332"/>
          </a:xfrm>
          <a:prstGeom prst="rect">
            <a:avLst/>
          </a:prstGeom>
          <a:noFill/>
        </p:spPr>
        <p:txBody>
          <a:bodyPr wrap="square" rtlCol="0">
            <a:spAutoFit/>
          </a:bodyPr>
          <a:lstStyle/>
          <a:p>
            <a:r>
              <a:rPr lang="en-US" dirty="0">
                <a:solidFill>
                  <a:schemeClr val="accent5"/>
                </a:solidFill>
              </a:rPr>
              <a:t>3.</a:t>
            </a:r>
          </a:p>
        </p:txBody>
      </p:sp>
      <p:sp>
        <p:nvSpPr>
          <p:cNvPr id="29" name="TextBox 28"/>
          <p:cNvSpPr txBox="1"/>
          <p:nvPr/>
        </p:nvSpPr>
        <p:spPr>
          <a:xfrm>
            <a:off x="6038135" y="3748909"/>
            <a:ext cx="475497" cy="369332"/>
          </a:xfrm>
          <a:prstGeom prst="rect">
            <a:avLst/>
          </a:prstGeom>
          <a:noFill/>
        </p:spPr>
        <p:txBody>
          <a:bodyPr wrap="square" rtlCol="0">
            <a:spAutoFit/>
          </a:bodyPr>
          <a:lstStyle/>
          <a:p>
            <a:r>
              <a:rPr lang="en-US" dirty="0">
                <a:solidFill>
                  <a:schemeClr val="accent5"/>
                </a:solidFill>
              </a:rPr>
              <a:t>4.</a:t>
            </a:r>
          </a:p>
        </p:txBody>
      </p:sp>
      <p:sp>
        <p:nvSpPr>
          <p:cNvPr id="34" name="TextBox 33"/>
          <p:cNvSpPr txBox="1"/>
          <p:nvPr/>
        </p:nvSpPr>
        <p:spPr>
          <a:xfrm>
            <a:off x="8854916" y="3578171"/>
            <a:ext cx="475497" cy="369332"/>
          </a:xfrm>
          <a:prstGeom prst="rect">
            <a:avLst/>
          </a:prstGeom>
          <a:noFill/>
        </p:spPr>
        <p:txBody>
          <a:bodyPr wrap="square" rtlCol="0">
            <a:spAutoFit/>
          </a:bodyPr>
          <a:lstStyle/>
          <a:p>
            <a:r>
              <a:rPr lang="en-US" dirty="0">
                <a:solidFill>
                  <a:schemeClr val="accent5"/>
                </a:solidFill>
              </a:rPr>
              <a:t>5.</a:t>
            </a:r>
          </a:p>
        </p:txBody>
      </p:sp>
      <p:sp>
        <p:nvSpPr>
          <p:cNvPr id="35" name="TextBox 34"/>
          <p:cNvSpPr txBox="1"/>
          <p:nvPr/>
        </p:nvSpPr>
        <p:spPr>
          <a:xfrm>
            <a:off x="8854916" y="4592051"/>
            <a:ext cx="475497" cy="369332"/>
          </a:xfrm>
          <a:prstGeom prst="rect">
            <a:avLst/>
          </a:prstGeom>
          <a:noFill/>
        </p:spPr>
        <p:txBody>
          <a:bodyPr wrap="square" rtlCol="0">
            <a:spAutoFit/>
          </a:bodyPr>
          <a:lstStyle/>
          <a:p>
            <a:r>
              <a:rPr lang="en-US" dirty="0">
                <a:solidFill>
                  <a:schemeClr val="accent5"/>
                </a:solidFill>
              </a:rPr>
              <a:t>6.</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1835" y="1636800"/>
            <a:ext cx="2166778" cy="1885097"/>
          </a:xfrm>
          <a:prstGeom prst="rect">
            <a:avLst/>
          </a:prstGeom>
        </p:spPr>
      </p:pic>
      <p:sp>
        <p:nvSpPr>
          <p:cNvPr id="26" name="Rounded Rectangle 25"/>
          <p:cNvSpPr/>
          <p:nvPr/>
        </p:nvSpPr>
        <p:spPr>
          <a:xfrm>
            <a:off x="7334711" y="2324247"/>
            <a:ext cx="1165204" cy="24557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835" y="3793286"/>
            <a:ext cx="2260762" cy="1966863"/>
          </a:xfrm>
          <a:prstGeom prst="rect">
            <a:avLst/>
          </a:prstGeom>
        </p:spPr>
      </p:pic>
      <p:sp>
        <p:nvSpPr>
          <p:cNvPr id="32" name="Rounded Rectangle 31"/>
          <p:cNvSpPr/>
          <p:nvPr/>
        </p:nvSpPr>
        <p:spPr>
          <a:xfrm>
            <a:off x="7440051" y="5321486"/>
            <a:ext cx="665126" cy="14049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53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25600" y="2800351"/>
            <a:ext cx="8940800" cy="1177407"/>
          </a:xfrm>
        </p:spPr>
        <p:txBody>
          <a:bodyPr/>
          <a:lstStyle/>
          <a:p>
            <a:r>
              <a:rPr lang="en-US" dirty="0"/>
              <a:t>UNIT 5 – SECTION 3</a:t>
            </a:r>
            <a:br>
              <a:rPr lang="en-US" dirty="0"/>
            </a:br>
            <a:br>
              <a:rPr lang="en-US" sz="1050" dirty="0"/>
            </a:br>
            <a:r>
              <a:rPr lang="en-US" sz="2400" b="0" dirty="0">
                <a:solidFill>
                  <a:schemeClr val="tx1"/>
                </a:solidFill>
              </a:rPr>
              <a:t>Networking Basics</a:t>
            </a:r>
            <a:endParaRPr lang="en-US" b="0" dirty="0">
              <a:solidFill>
                <a:schemeClr val="tx1"/>
              </a:solidFill>
            </a:endParaRPr>
          </a:p>
        </p:txBody>
      </p:sp>
    </p:spTree>
    <p:extLst>
      <p:ext uri="{BB962C8B-B14F-4D97-AF65-F5344CB8AC3E}">
        <p14:creationId xmlns:p14="http://schemas.microsoft.com/office/powerpoint/2010/main" val="203658257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Networking Basics</a:t>
            </a:r>
          </a:p>
        </p:txBody>
      </p:sp>
      <p:sp>
        <p:nvSpPr>
          <p:cNvPr id="14" name="Content Placeholder 13"/>
          <p:cNvSpPr>
            <a:spLocks noGrp="1"/>
          </p:cNvSpPr>
          <p:nvPr>
            <p:ph idx="1"/>
          </p:nvPr>
        </p:nvSpPr>
        <p:spPr>
          <a:xfrm>
            <a:off x="731520" y="1509623"/>
            <a:ext cx="3776472" cy="4633793"/>
          </a:xfrm>
        </p:spPr>
        <p:txBody>
          <a:bodyPr>
            <a:noAutofit/>
          </a:bodyPr>
          <a:lstStyle/>
          <a:p>
            <a:pPr>
              <a:spcBef>
                <a:spcPts val="0"/>
              </a:spcBef>
              <a:spcAft>
                <a:spcPts val="600"/>
              </a:spcAft>
            </a:pPr>
            <a:r>
              <a:rPr lang="en-US" sz="2000" dirty="0">
                <a:solidFill>
                  <a:schemeClr val="accent1"/>
                </a:solidFill>
              </a:rPr>
              <a:t>Servers: </a:t>
            </a:r>
            <a:r>
              <a:rPr lang="en-US" sz="2000" dirty="0"/>
              <a:t>Computers dedicated to managing shared resources</a:t>
            </a:r>
          </a:p>
          <a:p>
            <a:pPr>
              <a:spcBef>
                <a:spcPts val="0"/>
              </a:spcBef>
              <a:spcAft>
                <a:spcPts val="600"/>
              </a:spcAft>
            </a:pPr>
            <a:r>
              <a:rPr lang="en-US" sz="2000" dirty="0">
                <a:solidFill>
                  <a:schemeClr val="accent1"/>
                </a:solidFill>
              </a:rPr>
              <a:t>Switch: </a:t>
            </a:r>
            <a:r>
              <a:rPr lang="en-US" sz="2000" dirty="0"/>
              <a:t>Controls traffic within a network</a:t>
            </a:r>
          </a:p>
          <a:p>
            <a:pPr>
              <a:spcBef>
                <a:spcPts val="0"/>
              </a:spcBef>
              <a:spcAft>
                <a:spcPts val="600"/>
              </a:spcAft>
            </a:pPr>
            <a:r>
              <a:rPr lang="en-US" sz="2000" dirty="0">
                <a:solidFill>
                  <a:schemeClr val="accent1"/>
                </a:solidFill>
              </a:rPr>
              <a:t>Router: </a:t>
            </a:r>
            <a:r>
              <a:rPr lang="en-US" sz="2000" dirty="0"/>
              <a:t>Controls traffic between networks</a:t>
            </a:r>
          </a:p>
          <a:p>
            <a:pPr>
              <a:spcBef>
                <a:spcPts val="0"/>
              </a:spcBef>
              <a:spcAft>
                <a:spcPts val="600"/>
              </a:spcAft>
            </a:pPr>
            <a:r>
              <a:rPr lang="en-US" sz="2000" dirty="0">
                <a:solidFill>
                  <a:schemeClr val="accent1"/>
                </a:solidFill>
              </a:rPr>
              <a:t>Firewall:  </a:t>
            </a:r>
            <a:r>
              <a:rPr lang="en-US" sz="2000" dirty="0"/>
              <a:t>Screen incoming and outgoing traffic for anomalies and potential threats</a:t>
            </a:r>
          </a:p>
        </p:txBody>
      </p:sp>
      <p:sp>
        <p:nvSpPr>
          <p:cNvPr id="13" name="Slide Number Placeholder 12">
            <a:extLst>
              <a:ext uri="{FF2B5EF4-FFF2-40B4-BE49-F238E27FC236}">
                <a16:creationId xmlns:a16="http://schemas.microsoft.com/office/drawing/2014/main" id="{75106E08-089A-444B-8BE2-3ACDBC330279}"/>
              </a:ext>
            </a:extLst>
          </p:cNvPr>
          <p:cNvSpPr>
            <a:spLocks noGrp="1"/>
          </p:cNvSpPr>
          <p:nvPr>
            <p:ph type="sldNum" sz="quarter" idx="10"/>
          </p:nvPr>
        </p:nvSpPr>
        <p:spPr/>
        <p:txBody>
          <a:bodyPr/>
          <a:lstStyle/>
          <a:p>
            <a:fld id="{58B47EDC-70F1-447E-86E6-DFEA746573BF}" type="slidenum">
              <a:rPr lang="en-US" altLang="en-US" smtClean="0"/>
              <a:pPr/>
              <a:t>18</a:t>
            </a:fld>
            <a:endParaRPr lang="en-US" altLang="en-US" dirty="0"/>
          </a:p>
        </p:txBody>
      </p:sp>
      <p:pic>
        <p:nvPicPr>
          <p:cNvPr id="1032" name="Picture 8" descr="C:\Users\L.Walczak\AppData\Local\Microsoft\Windows\Temporary Internet Files\Content.IE5\D2YBM0OZ\MP900442441[2].jpg"/>
          <p:cNvPicPr>
            <a:picLocks noChangeAspect="1" noChangeArrowheads="1"/>
          </p:cNvPicPr>
          <p:nvPr/>
        </p:nvPicPr>
        <p:blipFill>
          <a:blip r:embed="rId3" cstate="print"/>
          <a:srcRect/>
          <a:stretch>
            <a:fillRect/>
          </a:stretch>
        </p:blipFill>
        <p:spPr bwMode="auto">
          <a:xfrm>
            <a:off x="10285809" y="2282933"/>
            <a:ext cx="997887" cy="951377"/>
          </a:xfrm>
          <a:prstGeom prst="ellipse">
            <a:avLst/>
          </a:prstGeom>
          <a:noFill/>
          <a:ln>
            <a:noFill/>
          </a:ln>
          <a:effectLst>
            <a:glow rad="101600">
              <a:schemeClr val="accent6">
                <a:satMod val="175000"/>
                <a:alpha val="40000"/>
              </a:schemeClr>
            </a:glow>
          </a:effectLst>
        </p:spPr>
      </p:pic>
      <p:pic>
        <p:nvPicPr>
          <p:cNvPr id="1039" name="Picture 15" descr="C:\Users\L.Walczak\AppData\Local\Microsoft\Windows\Temporary Internet Files\Content.IE5\RJJ3P2QQ\MC900432661[2].png"/>
          <p:cNvPicPr>
            <a:picLocks noChangeAspect="1" noChangeArrowheads="1"/>
          </p:cNvPicPr>
          <p:nvPr/>
        </p:nvPicPr>
        <p:blipFill>
          <a:blip r:embed="rId4" cstate="print"/>
          <a:srcRect/>
          <a:stretch>
            <a:fillRect/>
          </a:stretch>
        </p:blipFill>
        <p:spPr bwMode="auto">
          <a:xfrm>
            <a:off x="8820520" y="3260096"/>
            <a:ext cx="775925" cy="716479"/>
          </a:xfrm>
          <a:prstGeom prst="rect">
            <a:avLst/>
          </a:prstGeom>
          <a:noFill/>
        </p:spPr>
      </p:pic>
      <p:grpSp>
        <p:nvGrpSpPr>
          <p:cNvPr id="2" name="Group 255"/>
          <p:cNvGrpSpPr/>
          <p:nvPr/>
        </p:nvGrpSpPr>
        <p:grpSpPr>
          <a:xfrm>
            <a:off x="6444645" y="3132161"/>
            <a:ext cx="1490261" cy="599486"/>
            <a:chOff x="2599690" y="2837228"/>
            <a:chExt cx="1993900" cy="868632"/>
          </a:xfrm>
        </p:grpSpPr>
        <p:grpSp>
          <p:nvGrpSpPr>
            <p:cNvPr id="4" name="Group 110"/>
            <p:cNvGrpSpPr/>
            <p:nvPr/>
          </p:nvGrpSpPr>
          <p:grpSpPr>
            <a:xfrm>
              <a:off x="2599690" y="3286760"/>
              <a:ext cx="1993900" cy="419100"/>
              <a:chOff x="2743200" y="1435100"/>
              <a:chExt cx="1993900" cy="419100"/>
            </a:xfrm>
            <a:effectLst>
              <a:outerShdw blurRad="50800" dist="38100" dir="2700000" algn="tl" rotWithShape="0">
                <a:prstClr val="black">
                  <a:alpha val="40000"/>
                </a:prstClr>
              </a:outerShdw>
            </a:effectLst>
          </p:grpSpPr>
          <p:sp>
            <p:nvSpPr>
              <p:cNvPr id="72" name="Cube 71"/>
              <p:cNvSpPr/>
              <p:nvPr/>
            </p:nvSpPr>
            <p:spPr>
              <a:xfrm>
                <a:off x="2743200" y="1435100"/>
                <a:ext cx="1993900" cy="419100"/>
              </a:xfrm>
              <a:prstGeom prst="cube">
                <a:avLst>
                  <a:gd name="adj" fmla="val 51563"/>
                </a:avLst>
              </a:prstGeom>
              <a:gradFill flip="none" rotWithShape="1">
                <a:gsLst>
                  <a:gs pos="82001">
                    <a:srgbClr val="C7C7C7"/>
                  </a:gs>
                  <a:gs pos="100000">
                    <a:schemeClr val="bg1">
                      <a:lumMod val="65000"/>
                    </a:schemeClr>
                  </a:gs>
                </a:gsLst>
                <a:path path="rect">
                  <a:fillToRect l="100000" b="100000"/>
                </a:path>
                <a:tileRect t="-100000" r="-100000"/>
              </a:gradFill>
              <a:ln>
                <a:solidFill>
                  <a:schemeClr val="bg1">
                    <a:lumMod val="6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a:p>
            </p:txBody>
          </p:sp>
          <p:sp>
            <p:nvSpPr>
              <p:cNvPr id="74" name="Rectangle 73"/>
              <p:cNvSpPr/>
              <p:nvPr/>
            </p:nvSpPr>
            <p:spPr>
              <a:xfrm>
                <a:off x="3631407" y="1692274"/>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5" name="Rectangle 74"/>
              <p:cNvSpPr/>
              <p:nvPr/>
            </p:nvSpPr>
            <p:spPr>
              <a:xfrm>
                <a:off x="3631407" y="1770063"/>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8" name="Rectangle 77"/>
              <p:cNvSpPr/>
              <p:nvPr/>
            </p:nvSpPr>
            <p:spPr>
              <a:xfrm>
                <a:off x="3723482" y="1692274"/>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3" name="Rectangle 82"/>
              <p:cNvSpPr/>
              <p:nvPr/>
            </p:nvSpPr>
            <p:spPr>
              <a:xfrm>
                <a:off x="3723482" y="1770063"/>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4" name="Rectangle 83"/>
              <p:cNvSpPr/>
              <p:nvPr/>
            </p:nvSpPr>
            <p:spPr>
              <a:xfrm>
                <a:off x="3815557" y="1692274"/>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5" name="Rectangle 84"/>
              <p:cNvSpPr/>
              <p:nvPr/>
            </p:nvSpPr>
            <p:spPr>
              <a:xfrm>
                <a:off x="3815557" y="1770063"/>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6" name="Rectangle 85"/>
              <p:cNvSpPr/>
              <p:nvPr/>
            </p:nvSpPr>
            <p:spPr>
              <a:xfrm>
                <a:off x="3907632" y="1692274"/>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7" name="Rectangle 86"/>
              <p:cNvSpPr/>
              <p:nvPr/>
            </p:nvSpPr>
            <p:spPr>
              <a:xfrm>
                <a:off x="3907632" y="1770063"/>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2" name="Rectangle 91"/>
              <p:cNvSpPr/>
              <p:nvPr/>
            </p:nvSpPr>
            <p:spPr>
              <a:xfrm>
                <a:off x="3999707" y="1692274"/>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4" name="Rectangle 93"/>
              <p:cNvSpPr/>
              <p:nvPr/>
            </p:nvSpPr>
            <p:spPr>
              <a:xfrm>
                <a:off x="3999707" y="1770063"/>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9" name="Rectangle 98"/>
              <p:cNvSpPr/>
              <p:nvPr/>
            </p:nvSpPr>
            <p:spPr>
              <a:xfrm>
                <a:off x="4091782" y="1692274"/>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0" name="Rectangle 99"/>
              <p:cNvSpPr/>
              <p:nvPr/>
            </p:nvSpPr>
            <p:spPr>
              <a:xfrm>
                <a:off x="4091782" y="1770063"/>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Rectangle 100"/>
              <p:cNvSpPr/>
              <p:nvPr/>
            </p:nvSpPr>
            <p:spPr>
              <a:xfrm>
                <a:off x="4183857" y="1692274"/>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2" name="Rectangle 101"/>
              <p:cNvSpPr/>
              <p:nvPr/>
            </p:nvSpPr>
            <p:spPr>
              <a:xfrm>
                <a:off x="4183857" y="1770063"/>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3" name="Rectangle 102"/>
              <p:cNvSpPr/>
              <p:nvPr/>
            </p:nvSpPr>
            <p:spPr>
              <a:xfrm>
                <a:off x="4275932" y="1692274"/>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4" name="Rectangle 103"/>
              <p:cNvSpPr/>
              <p:nvPr/>
            </p:nvSpPr>
            <p:spPr>
              <a:xfrm>
                <a:off x="4275932" y="1770063"/>
                <a:ext cx="64008" cy="54864"/>
              </a:xfrm>
              <a:prstGeom prst="rect">
                <a:avLst/>
              </a:prstGeom>
              <a:solidFill>
                <a:schemeClr val="tx1">
                  <a:lumMod val="65000"/>
                  <a:lumOff val="35000"/>
                </a:schemeClr>
              </a:solid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5" name="Oval 104"/>
              <p:cNvSpPr/>
              <p:nvPr/>
            </p:nvSpPr>
            <p:spPr>
              <a:xfrm>
                <a:off x="2774950" y="1670050"/>
                <a:ext cx="45720" cy="45720"/>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6" name="Oval 105"/>
              <p:cNvSpPr/>
              <p:nvPr/>
            </p:nvSpPr>
            <p:spPr>
              <a:xfrm>
                <a:off x="2774950" y="1727200"/>
                <a:ext cx="45720" cy="45720"/>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7" name="Oval 106"/>
              <p:cNvSpPr/>
              <p:nvPr/>
            </p:nvSpPr>
            <p:spPr>
              <a:xfrm>
                <a:off x="2774950" y="1784350"/>
                <a:ext cx="45720" cy="45720"/>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8" name="Oval 107"/>
              <p:cNvSpPr/>
              <p:nvPr/>
            </p:nvSpPr>
            <p:spPr>
              <a:xfrm>
                <a:off x="2830512" y="1670050"/>
                <a:ext cx="45720" cy="45720"/>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9" name="Oval 108"/>
              <p:cNvSpPr/>
              <p:nvPr/>
            </p:nvSpPr>
            <p:spPr>
              <a:xfrm>
                <a:off x="2830512" y="1727200"/>
                <a:ext cx="45720" cy="45720"/>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0" name="Oval 109"/>
              <p:cNvSpPr/>
              <p:nvPr/>
            </p:nvSpPr>
            <p:spPr>
              <a:xfrm>
                <a:off x="2830512" y="1784350"/>
                <a:ext cx="45720" cy="45720"/>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12" name="TextBox 111"/>
            <p:cNvSpPr txBox="1"/>
            <p:nvPr/>
          </p:nvSpPr>
          <p:spPr>
            <a:xfrm>
              <a:off x="2835272" y="2837228"/>
              <a:ext cx="1649912" cy="535148"/>
            </a:xfrm>
            <a:prstGeom prst="rect">
              <a:avLst/>
            </a:prstGeom>
            <a:noFill/>
          </p:spPr>
          <p:txBody>
            <a:bodyPr wrap="square" rtlCol="0">
              <a:spAutoFit/>
              <a:scene3d>
                <a:camera prst="orthographicFront">
                  <a:rot lat="0" lon="0" rev="0"/>
                </a:camera>
                <a:lightRig rig="glow" dir="t">
                  <a:rot lat="0" lon="0" rev="3600000"/>
                </a:lightRig>
              </a:scene3d>
              <a:sp3d prstMaterial="softEdge">
                <a:contourClr>
                  <a:schemeClr val="accent4">
                    <a:alpha val="95000"/>
                  </a:schemeClr>
                </a:contourClr>
              </a:sp3d>
            </a:bodyPr>
            <a:lstStyle/>
            <a:p>
              <a:pPr algn="ctr"/>
              <a:r>
                <a:rPr lang="en-US" b="1" dirty="0">
                  <a:ln>
                    <a:prstDash val="solid"/>
                  </a:ln>
                  <a:solidFill>
                    <a:schemeClr val="accent1"/>
                  </a:solidFill>
                </a:rPr>
                <a:t>Switch</a:t>
              </a:r>
            </a:p>
          </p:txBody>
        </p:sp>
      </p:grpSp>
      <p:cxnSp>
        <p:nvCxnSpPr>
          <p:cNvPr id="118" name="Straight Arrow Connector 117"/>
          <p:cNvCxnSpPr/>
          <p:nvPr/>
        </p:nvCxnSpPr>
        <p:spPr>
          <a:xfrm flipH="1">
            <a:off x="6915914" y="3839802"/>
            <a:ext cx="33222" cy="365760"/>
          </a:xfrm>
          <a:prstGeom prst="straightConnector1">
            <a:avLst/>
          </a:prstGeom>
          <a:ln>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a:cxnSpLocks/>
          </p:cNvCxnSpPr>
          <p:nvPr/>
        </p:nvCxnSpPr>
        <p:spPr>
          <a:xfrm>
            <a:off x="9436050" y="2734649"/>
            <a:ext cx="668070" cy="0"/>
          </a:xfrm>
          <a:prstGeom prst="straightConnector1">
            <a:avLst/>
          </a:prstGeom>
          <a:ln>
            <a:solidFill>
              <a:schemeClr val="accent1"/>
            </a:solidFill>
            <a:headEnd type="triangle" w="lg" len="med"/>
            <a:tailEnd type="triangle" w="lg" len="med"/>
          </a:ln>
        </p:spPr>
        <p:style>
          <a:lnRef idx="2">
            <a:schemeClr val="accent4"/>
          </a:lnRef>
          <a:fillRef idx="0">
            <a:schemeClr val="accent4"/>
          </a:fillRef>
          <a:effectRef idx="1">
            <a:schemeClr val="accent4"/>
          </a:effectRef>
          <a:fontRef idx="minor">
            <a:schemeClr val="tx1"/>
          </a:fontRef>
        </p:style>
      </p:cxnSp>
      <p:grpSp>
        <p:nvGrpSpPr>
          <p:cNvPr id="5" name="Group 251"/>
          <p:cNvGrpSpPr/>
          <p:nvPr/>
        </p:nvGrpSpPr>
        <p:grpSpPr>
          <a:xfrm>
            <a:off x="4852818" y="2217412"/>
            <a:ext cx="2159455" cy="2230327"/>
            <a:chOff x="469900" y="1511790"/>
            <a:chExt cx="2889250" cy="3231660"/>
          </a:xfrm>
        </p:grpSpPr>
        <p:pic>
          <p:nvPicPr>
            <p:cNvPr id="1044" name="Picture 20" descr="C:\Users\L.Walczak\AppData\Local\Microsoft\Windows\Temporary Internet Files\Content.IE5\RJJ3P2QQ\MC900433941[1].png"/>
            <p:cNvPicPr>
              <a:picLocks noChangeAspect="1" noChangeArrowheads="1"/>
            </p:cNvPicPr>
            <p:nvPr/>
          </p:nvPicPr>
          <p:blipFill>
            <a:blip r:embed="rId5" cstate="print"/>
            <a:srcRect/>
            <a:stretch>
              <a:fillRect/>
            </a:stretch>
          </p:blipFill>
          <p:spPr bwMode="auto">
            <a:xfrm>
              <a:off x="533400" y="1838325"/>
              <a:ext cx="1005840" cy="1005840"/>
            </a:xfrm>
            <a:prstGeom prst="rect">
              <a:avLst/>
            </a:prstGeom>
            <a:noFill/>
          </p:spPr>
        </p:pic>
        <p:pic>
          <p:nvPicPr>
            <p:cNvPr id="1045" name="Picture 21" descr="C:\Users\L.Walczak\AppData\Local\Microsoft\Windows\Temporary Internet Files\Content.IE5\97H917Z3\MC900433944[1].png"/>
            <p:cNvPicPr>
              <a:picLocks noChangeAspect="1" noChangeArrowheads="1"/>
            </p:cNvPicPr>
            <p:nvPr/>
          </p:nvPicPr>
          <p:blipFill>
            <a:blip r:embed="rId6" cstate="print"/>
            <a:srcRect/>
            <a:stretch>
              <a:fillRect/>
            </a:stretch>
          </p:blipFill>
          <p:spPr bwMode="auto">
            <a:xfrm>
              <a:off x="469900" y="3251200"/>
              <a:ext cx="1005840" cy="1005839"/>
            </a:xfrm>
            <a:prstGeom prst="rect">
              <a:avLst/>
            </a:prstGeom>
            <a:noFill/>
          </p:spPr>
        </p:pic>
        <p:pic>
          <p:nvPicPr>
            <p:cNvPr id="1048" name="Picture 24" descr="C:\Users\L.Walczak\AppData\Local\Microsoft\Windows\Temporary Internet Files\Content.IE5\RJJ3P2QQ\MC900433943[1].png"/>
            <p:cNvPicPr>
              <a:picLocks noChangeAspect="1" noChangeArrowheads="1"/>
            </p:cNvPicPr>
            <p:nvPr/>
          </p:nvPicPr>
          <p:blipFill>
            <a:blip r:embed="rId7" cstate="print"/>
            <a:srcRect/>
            <a:stretch>
              <a:fillRect/>
            </a:stretch>
          </p:blipFill>
          <p:spPr bwMode="auto">
            <a:xfrm>
              <a:off x="1841502" y="1511790"/>
              <a:ext cx="897400" cy="897400"/>
            </a:xfrm>
            <a:prstGeom prst="rect">
              <a:avLst/>
            </a:prstGeom>
            <a:noFill/>
          </p:spPr>
        </p:pic>
        <p:pic>
          <p:nvPicPr>
            <p:cNvPr id="1056" name="Picture 32" descr="C:\Users\L.Walczak\AppData\Local\Microsoft\Windows\Temporary Internet Files\Content.IE5\RJJ3P2QQ\MC900433907[1].png"/>
            <p:cNvPicPr>
              <a:picLocks noChangeAspect="1" noChangeArrowheads="1"/>
            </p:cNvPicPr>
            <p:nvPr/>
          </p:nvPicPr>
          <p:blipFill>
            <a:blip r:embed="rId8" cstate="print"/>
            <a:srcRect/>
            <a:stretch>
              <a:fillRect/>
            </a:stretch>
          </p:blipFill>
          <p:spPr bwMode="auto">
            <a:xfrm>
              <a:off x="2825750" y="1739900"/>
              <a:ext cx="533400" cy="533400"/>
            </a:xfrm>
            <a:prstGeom prst="rect">
              <a:avLst/>
            </a:prstGeom>
            <a:noFill/>
          </p:spPr>
        </p:pic>
        <p:pic>
          <p:nvPicPr>
            <p:cNvPr id="178" name="Picture 32" descr="C:\Users\L.Walczak\AppData\Local\Microsoft\Windows\Temporary Internet Files\Content.IE5\RJJ3P2QQ\MC900433907[1].png"/>
            <p:cNvPicPr>
              <a:picLocks noChangeAspect="1" noChangeArrowheads="1"/>
            </p:cNvPicPr>
            <p:nvPr/>
          </p:nvPicPr>
          <p:blipFill>
            <a:blip r:embed="rId8" cstate="print"/>
            <a:srcRect/>
            <a:stretch>
              <a:fillRect/>
            </a:stretch>
          </p:blipFill>
          <p:spPr bwMode="auto">
            <a:xfrm rot="229333">
              <a:off x="1098550" y="4191000"/>
              <a:ext cx="552450" cy="552450"/>
            </a:xfrm>
            <a:prstGeom prst="rect">
              <a:avLst/>
            </a:prstGeom>
            <a:noFill/>
          </p:spPr>
        </p:pic>
      </p:grpSp>
      <p:grpSp>
        <p:nvGrpSpPr>
          <p:cNvPr id="6" name="Group 252"/>
          <p:cNvGrpSpPr/>
          <p:nvPr/>
        </p:nvGrpSpPr>
        <p:grpSpPr>
          <a:xfrm>
            <a:off x="5616275" y="2742966"/>
            <a:ext cx="3184455" cy="1242028"/>
            <a:chOff x="1435676" y="2442148"/>
            <a:chExt cx="4260654" cy="1799652"/>
          </a:xfrm>
        </p:grpSpPr>
        <p:cxnSp>
          <p:nvCxnSpPr>
            <p:cNvPr id="114" name="Straight Arrow Connector 113"/>
            <p:cNvCxnSpPr/>
            <p:nvPr/>
          </p:nvCxnSpPr>
          <p:spPr>
            <a:xfrm flipV="1">
              <a:off x="1625600" y="3784600"/>
              <a:ext cx="673100" cy="457200"/>
            </a:xfrm>
            <a:prstGeom prst="straightConnector1">
              <a:avLst/>
            </a:prstGeom>
            <a:ln>
              <a:solidFill>
                <a:schemeClr val="accent1"/>
              </a:solidFill>
              <a:headEnd type="triangle" w="lg" len="med"/>
              <a:tailEnd type="triangle" w="lg" len="med"/>
            </a:ln>
          </p:spPr>
          <p:style>
            <a:lnRef idx="2">
              <a:schemeClr val="accent3"/>
            </a:lnRef>
            <a:fillRef idx="0">
              <a:schemeClr val="accent3"/>
            </a:fillRef>
            <a:effectRef idx="1">
              <a:schemeClr val="accent3"/>
            </a:effectRef>
            <a:fontRef idx="minor">
              <a:schemeClr val="tx1"/>
            </a:fontRef>
          </p:style>
        </p:cxnSp>
        <p:cxnSp>
          <p:nvCxnSpPr>
            <p:cNvPr id="121" name="Straight Arrow Connector 120"/>
            <p:cNvCxnSpPr>
              <a:stCxn id="1048" idx="2"/>
              <a:endCxn id="112" idx="1"/>
            </p:cNvCxnSpPr>
            <p:nvPr/>
          </p:nvCxnSpPr>
          <p:spPr>
            <a:xfrm>
              <a:off x="4864872" y="3396191"/>
              <a:ext cx="545070" cy="695611"/>
            </a:xfrm>
            <a:prstGeom prst="straightConnector1">
              <a:avLst/>
            </a:prstGeom>
            <a:ln>
              <a:solidFill>
                <a:schemeClr val="accent1"/>
              </a:solidFill>
              <a:headEnd type="triangle" w="lg" len="med"/>
              <a:tailEnd type="triangle" w="lg" len="med"/>
            </a:ln>
          </p:spPr>
          <p:style>
            <a:lnRef idx="2">
              <a:schemeClr val="accent3"/>
            </a:lnRef>
            <a:fillRef idx="0">
              <a:schemeClr val="accent3"/>
            </a:fillRef>
            <a:effectRef idx="1">
              <a:schemeClr val="accent3"/>
            </a:effectRef>
            <a:fontRef idx="minor">
              <a:schemeClr val="tx1"/>
            </a:fontRef>
          </p:style>
        </p:cxnSp>
        <p:cxnSp>
          <p:nvCxnSpPr>
            <p:cNvPr id="124" name="Straight Arrow Connector 123"/>
            <p:cNvCxnSpPr/>
            <p:nvPr/>
          </p:nvCxnSpPr>
          <p:spPr>
            <a:xfrm flipH="1" flipV="1">
              <a:off x="1435676" y="2442148"/>
              <a:ext cx="1041400" cy="711200"/>
            </a:xfrm>
            <a:prstGeom prst="straightConnector1">
              <a:avLst/>
            </a:prstGeom>
            <a:ln>
              <a:solidFill>
                <a:schemeClr val="accent1"/>
              </a:solidFill>
              <a:headEnd type="triangle" w="lg" len="med"/>
              <a:tailEnd type="triangle" w="lg" len="med"/>
            </a:ln>
          </p:spPr>
          <p:style>
            <a:lnRef idx="2">
              <a:schemeClr val="accent3"/>
            </a:lnRef>
            <a:fillRef idx="0">
              <a:schemeClr val="accent3"/>
            </a:fillRef>
            <a:effectRef idx="1">
              <a:schemeClr val="accent3"/>
            </a:effectRef>
            <a:fontRef idx="minor">
              <a:schemeClr val="tx1"/>
            </a:fontRef>
          </p:style>
        </p:cxnSp>
        <p:cxnSp>
          <p:nvCxnSpPr>
            <p:cNvPr id="181" name="Straight Arrow Connector 180"/>
            <p:cNvCxnSpPr>
              <a:cxnSpLocks/>
            </p:cNvCxnSpPr>
            <p:nvPr/>
          </p:nvCxnSpPr>
          <p:spPr>
            <a:xfrm flipV="1">
              <a:off x="1455420" y="3395946"/>
              <a:ext cx="797561" cy="109220"/>
            </a:xfrm>
            <a:prstGeom prst="straightConnector1">
              <a:avLst/>
            </a:prstGeom>
            <a:ln>
              <a:solidFill>
                <a:schemeClr val="accent1"/>
              </a:solidFill>
              <a:headEnd type="triangle" w="lg" len="med"/>
              <a:tailEnd type="triangle" w="lg" len="med"/>
            </a:ln>
          </p:spPr>
          <p:style>
            <a:lnRef idx="2">
              <a:schemeClr val="accent3"/>
            </a:lnRef>
            <a:fillRef idx="0">
              <a:schemeClr val="accent3"/>
            </a:fillRef>
            <a:effectRef idx="1">
              <a:schemeClr val="accent3"/>
            </a:effectRef>
            <a:fontRef idx="minor">
              <a:schemeClr val="tx1"/>
            </a:fontRef>
          </p:style>
        </p:cxnSp>
        <p:cxnSp>
          <p:nvCxnSpPr>
            <p:cNvPr id="183" name="Straight Arrow Connector 182"/>
            <p:cNvCxnSpPr>
              <a:endCxn id="1056" idx="2"/>
            </p:cNvCxnSpPr>
            <p:nvPr/>
          </p:nvCxnSpPr>
          <p:spPr>
            <a:xfrm flipH="1" flipV="1">
              <a:off x="5626479" y="3260299"/>
              <a:ext cx="69851" cy="596900"/>
            </a:xfrm>
            <a:prstGeom prst="straightConnector1">
              <a:avLst/>
            </a:prstGeom>
            <a:ln>
              <a:solidFill>
                <a:schemeClr val="accent1"/>
              </a:solidFill>
              <a:headEnd type="triangle" w="lg" len="med"/>
              <a:tailEnd type="triangle" w="lg" len="med"/>
            </a:ln>
          </p:spPr>
          <p:style>
            <a:lnRef idx="2">
              <a:schemeClr val="accent3"/>
            </a:lnRef>
            <a:fillRef idx="0">
              <a:schemeClr val="accent3"/>
            </a:fillRef>
            <a:effectRef idx="1">
              <a:schemeClr val="accent3"/>
            </a:effectRef>
            <a:fontRef idx="minor">
              <a:schemeClr val="tx1"/>
            </a:fontRef>
          </p:style>
        </p:cxnSp>
      </p:grpSp>
      <p:grpSp>
        <p:nvGrpSpPr>
          <p:cNvPr id="7" name="Group 226"/>
          <p:cNvGrpSpPr/>
          <p:nvPr/>
        </p:nvGrpSpPr>
        <p:grpSpPr>
          <a:xfrm>
            <a:off x="5811521" y="4200627"/>
            <a:ext cx="3053159" cy="1116092"/>
            <a:chOff x="1802696" y="4326813"/>
            <a:chExt cx="4084983" cy="1617175"/>
          </a:xfrm>
        </p:grpSpPr>
        <p:sp>
          <p:nvSpPr>
            <p:cNvPr id="93" name="TextBox 92"/>
            <p:cNvSpPr txBox="1"/>
            <p:nvPr/>
          </p:nvSpPr>
          <p:spPr>
            <a:xfrm>
              <a:off x="1802696" y="5542627"/>
              <a:ext cx="1409700" cy="401361"/>
            </a:xfrm>
            <a:prstGeom prst="rect">
              <a:avLst/>
            </a:prstGeom>
            <a:noFill/>
            <a:effectLst/>
          </p:spPr>
          <p:txBody>
            <a:bodyPr wrap="square" rtlCol="0">
              <a:spAutoFit/>
            </a:bodyPr>
            <a:lstStyle/>
            <a:p>
              <a:pPr algn="ctr"/>
              <a:r>
                <a:rPr lang="en-US" sz="1200" b="1" dirty="0">
                  <a:ln>
                    <a:prstDash val="solid"/>
                  </a:ln>
                  <a:solidFill>
                    <a:schemeClr val="accent1"/>
                  </a:solidFill>
                </a:rPr>
                <a:t>File Server</a:t>
              </a:r>
            </a:p>
          </p:txBody>
        </p:sp>
        <p:grpSp>
          <p:nvGrpSpPr>
            <p:cNvPr id="8" name="Group 68"/>
            <p:cNvGrpSpPr/>
            <p:nvPr/>
          </p:nvGrpSpPr>
          <p:grpSpPr>
            <a:xfrm>
              <a:off x="2772906" y="4326813"/>
              <a:ext cx="1865020" cy="1248808"/>
              <a:chOff x="2773020" y="4364913"/>
              <a:chExt cx="1865020" cy="1248808"/>
            </a:xfrm>
          </p:grpSpPr>
          <p:pic>
            <p:nvPicPr>
              <p:cNvPr id="1051" name="Picture 27" descr="C:\Users\L.Walczak\AppData\Local\Microsoft\Windows\Temporary Internet Files\Content.IE5\D2YBM0OZ\MC900431616[1].png"/>
              <p:cNvPicPr>
                <a:picLocks noChangeAspect="1" noChangeArrowheads="1"/>
              </p:cNvPicPr>
              <p:nvPr/>
            </p:nvPicPr>
            <p:blipFill>
              <a:blip r:embed="rId9" cstate="print"/>
              <a:srcRect/>
              <a:stretch>
                <a:fillRect/>
              </a:stretch>
            </p:blipFill>
            <p:spPr bwMode="auto">
              <a:xfrm>
                <a:off x="3525624" y="4364913"/>
                <a:ext cx="1112416" cy="1112417"/>
              </a:xfrm>
              <a:prstGeom prst="rect">
                <a:avLst/>
              </a:prstGeom>
              <a:noFill/>
            </p:spPr>
          </p:pic>
          <p:pic>
            <p:nvPicPr>
              <p:cNvPr id="68" name="Picture 27" descr="C:\Users\L.Walczak\AppData\Local\Microsoft\Windows\Temporary Internet Files\Content.IE5\D2YBM0OZ\MC900431616[1].png"/>
              <p:cNvPicPr>
                <a:picLocks noChangeAspect="1" noChangeArrowheads="1"/>
              </p:cNvPicPr>
              <p:nvPr/>
            </p:nvPicPr>
            <p:blipFill>
              <a:blip r:embed="rId9" cstate="print"/>
              <a:srcRect/>
              <a:stretch>
                <a:fillRect/>
              </a:stretch>
            </p:blipFill>
            <p:spPr bwMode="auto">
              <a:xfrm>
                <a:off x="2773020" y="4396402"/>
                <a:ext cx="1217319" cy="1217319"/>
              </a:xfrm>
              <a:prstGeom prst="rect">
                <a:avLst/>
              </a:prstGeom>
              <a:noFill/>
            </p:spPr>
          </p:pic>
        </p:grpSp>
        <p:sp>
          <p:nvSpPr>
            <p:cNvPr id="165" name="TextBox 164"/>
            <p:cNvSpPr txBox="1"/>
            <p:nvPr/>
          </p:nvSpPr>
          <p:spPr>
            <a:xfrm>
              <a:off x="4019835" y="5306148"/>
              <a:ext cx="1867844" cy="401361"/>
            </a:xfrm>
            <a:prstGeom prst="rect">
              <a:avLst/>
            </a:prstGeom>
            <a:noFill/>
            <a:effectLst/>
          </p:spPr>
          <p:txBody>
            <a:bodyPr wrap="square" rtlCol="0">
              <a:spAutoFit/>
            </a:bodyPr>
            <a:lstStyle/>
            <a:p>
              <a:pPr algn="ctr"/>
              <a:r>
                <a:rPr lang="en-US" sz="1200" b="1" dirty="0">
                  <a:ln>
                    <a:prstDash val="solid"/>
                  </a:ln>
                  <a:solidFill>
                    <a:schemeClr val="accent1"/>
                  </a:solidFill>
                </a:rPr>
                <a:t>Printer Server</a:t>
              </a:r>
            </a:p>
          </p:txBody>
        </p:sp>
        <p:pic>
          <p:nvPicPr>
            <p:cNvPr id="186" name="Picture 27" descr="C:\Users\L.Walczak\AppData\Local\Microsoft\Windows\Temporary Internet Files\Content.IE5\D2YBM0OZ\MC900431616[1].png"/>
            <p:cNvPicPr>
              <a:picLocks noChangeAspect="1" noChangeArrowheads="1"/>
            </p:cNvPicPr>
            <p:nvPr/>
          </p:nvPicPr>
          <p:blipFill>
            <a:blip r:embed="rId9" cstate="print"/>
            <a:srcRect/>
            <a:stretch>
              <a:fillRect/>
            </a:stretch>
          </p:blipFill>
          <p:spPr bwMode="auto">
            <a:xfrm>
              <a:off x="2050430" y="4377095"/>
              <a:ext cx="1294636" cy="1294636"/>
            </a:xfrm>
            <a:prstGeom prst="rect">
              <a:avLst/>
            </a:prstGeom>
            <a:noFill/>
          </p:spPr>
        </p:pic>
        <p:sp>
          <p:nvSpPr>
            <p:cNvPr id="187" name="TextBox 186"/>
            <p:cNvSpPr txBox="1"/>
            <p:nvPr/>
          </p:nvSpPr>
          <p:spPr>
            <a:xfrm>
              <a:off x="2958396" y="5435034"/>
              <a:ext cx="1549399" cy="401361"/>
            </a:xfrm>
            <a:prstGeom prst="rect">
              <a:avLst/>
            </a:prstGeom>
            <a:noFill/>
            <a:effectLst/>
          </p:spPr>
          <p:txBody>
            <a:bodyPr wrap="square" rtlCol="0">
              <a:spAutoFit/>
            </a:bodyPr>
            <a:lstStyle/>
            <a:p>
              <a:pPr algn="ctr"/>
              <a:r>
                <a:rPr lang="en-US" sz="1200" b="1" dirty="0">
                  <a:ln>
                    <a:prstDash val="solid"/>
                  </a:ln>
                  <a:solidFill>
                    <a:schemeClr val="accent1"/>
                  </a:solidFill>
                </a:rPr>
                <a:t>Web Server</a:t>
              </a:r>
            </a:p>
          </p:txBody>
        </p:sp>
      </p:grpSp>
      <p:pic>
        <p:nvPicPr>
          <p:cNvPr id="1057" name="Picture 33" descr="C:\Users\L.Walczak\AppData\Local\Microsoft\Windows\Temporary Internet Files\Content.IE5\97H917Z3\MC900433906[1].png"/>
          <p:cNvPicPr>
            <a:picLocks noChangeAspect="1" noChangeArrowheads="1"/>
          </p:cNvPicPr>
          <p:nvPr/>
        </p:nvPicPr>
        <p:blipFill>
          <a:blip r:embed="rId10" cstate="print"/>
          <a:srcRect/>
          <a:stretch>
            <a:fillRect/>
          </a:stretch>
        </p:blipFill>
        <p:spPr bwMode="auto">
          <a:xfrm>
            <a:off x="9178824" y="4435540"/>
            <a:ext cx="745131" cy="688044"/>
          </a:xfrm>
          <a:prstGeom prst="rect">
            <a:avLst/>
          </a:prstGeom>
          <a:noFill/>
        </p:spPr>
      </p:pic>
      <p:pic>
        <p:nvPicPr>
          <p:cNvPr id="1082" name="Picture 58" descr="C:\Users\L.Walczak\AppData\Local\Microsoft\Windows\Temporary Internet Files\Content.IE5\97H917Z3\MC900431635[1].png"/>
          <p:cNvPicPr>
            <a:picLocks noChangeAspect="1" noChangeArrowheads="1"/>
          </p:cNvPicPr>
          <p:nvPr/>
        </p:nvPicPr>
        <p:blipFill>
          <a:blip r:embed="rId11" cstate="print"/>
          <a:srcRect/>
          <a:stretch>
            <a:fillRect/>
          </a:stretch>
        </p:blipFill>
        <p:spPr bwMode="auto">
          <a:xfrm>
            <a:off x="9539625" y="3836387"/>
            <a:ext cx="911241" cy="841428"/>
          </a:xfrm>
          <a:prstGeom prst="rect">
            <a:avLst/>
          </a:prstGeom>
          <a:noFill/>
        </p:spPr>
      </p:pic>
      <p:cxnSp>
        <p:nvCxnSpPr>
          <p:cNvPr id="172" name="Straight Arrow Connector 171"/>
          <p:cNvCxnSpPr/>
          <p:nvPr/>
        </p:nvCxnSpPr>
        <p:spPr>
          <a:xfrm flipV="1">
            <a:off x="7685507" y="2852393"/>
            <a:ext cx="681146" cy="326521"/>
          </a:xfrm>
          <a:prstGeom prst="straightConnector1">
            <a:avLst/>
          </a:prstGeom>
          <a:ln>
            <a:headEnd type="triangle" w="lg" len="med"/>
            <a:tailEnd type="triangle" w="lg" len="med"/>
          </a:ln>
        </p:spPr>
        <p:style>
          <a:lnRef idx="2">
            <a:schemeClr val="accent1"/>
          </a:lnRef>
          <a:fillRef idx="0">
            <a:schemeClr val="accent1"/>
          </a:fillRef>
          <a:effectRef idx="1">
            <a:schemeClr val="accent1"/>
          </a:effectRef>
          <a:fontRef idx="minor">
            <a:schemeClr val="tx1"/>
          </a:fontRef>
        </p:style>
      </p:cxnSp>
      <p:grpSp>
        <p:nvGrpSpPr>
          <p:cNvPr id="9" name="Group 257"/>
          <p:cNvGrpSpPr/>
          <p:nvPr/>
        </p:nvGrpSpPr>
        <p:grpSpPr>
          <a:xfrm>
            <a:off x="7877319" y="3819503"/>
            <a:ext cx="3647704" cy="1029583"/>
            <a:chOff x="4394200" y="3962399"/>
            <a:chExt cx="4880459" cy="1491829"/>
          </a:xfrm>
        </p:grpSpPr>
        <p:cxnSp>
          <p:nvCxnSpPr>
            <p:cNvPr id="189" name="Straight Arrow Connector 188"/>
            <p:cNvCxnSpPr/>
            <p:nvPr/>
          </p:nvCxnSpPr>
          <p:spPr>
            <a:xfrm>
              <a:off x="4394200" y="3962399"/>
              <a:ext cx="1903376" cy="1034393"/>
            </a:xfrm>
            <a:prstGeom prst="straightConnector1">
              <a:avLst/>
            </a:prstGeom>
            <a:ln>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endCxn id="1039" idx="1"/>
            </p:cNvCxnSpPr>
            <p:nvPr/>
          </p:nvCxnSpPr>
          <p:spPr>
            <a:xfrm flipV="1">
              <a:off x="7220329" y="4528679"/>
              <a:ext cx="1092201" cy="77825"/>
            </a:xfrm>
            <a:prstGeom prst="straightConnector1">
              <a:avLst/>
            </a:prstGeom>
            <a:ln>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222" name="Straight Arrow Connector 221"/>
            <p:cNvCxnSpPr>
              <a:endCxn id="1082" idx="1"/>
            </p:cNvCxnSpPr>
            <p:nvPr/>
          </p:nvCxnSpPr>
          <p:spPr>
            <a:xfrm>
              <a:off x="7118730" y="4771601"/>
              <a:ext cx="2155929" cy="682627"/>
            </a:xfrm>
            <a:prstGeom prst="straightConnector1">
              <a:avLst/>
            </a:prstGeom>
            <a:ln>
              <a:headEnd type="triangle" w="lg" len="med"/>
              <a:tailEnd type="triangle" w="lg" len="med"/>
            </a:ln>
          </p:spPr>
          <p:style>
            <a:lnRef idx="2">
              <a:schemeClr val="accent1"/>
            </a:lnRef>
            <a:fillRef idx="0">
              <a:schemeClr val="accent1"/>
            </a:fillRef>
            <a:effectRef idx="1">
              <a:schemeClr val="accent1"/>
            </a:effectRef>
            <a:fontRef idx="minor">
              <a:schemeClr val="tx1"/>
            </a:fontRef>
          </p:style>
        </p:cxnSp>
      </p:grpSp>
      <p:grpSp>
        <p:nvGrpSpPr>
          <p:cNvPr id="10" name="Group 256"/>
          <p:cNvGrpSpPr/>
          <p:nvPr/>
        </p:nvGrpSpPr>
        <p:grpSpPr>
          <a:xfrm>
            <a:off x="8420390" y="2260821"/>
            <a:ext cx="1035345" cy="661331"/>
            <a:chOff x="4723280" y="1138985"/>
            <a:chExt cx="1385244" cy="958244"/>
          </a:xfrm>
        </p:grpSpPr>
        <p:sp>
          <p:nvSpPr>
            <p:cNvPr id="171" name="TextBox 170"/>
            <p:cNvSpPr txBox="1"/>
            <p:nvPr/>
          </p:nvSpPr>
          <p:spPr>
            <a:xfrm>
              <a:off x="4723280" y="1138985"/>
              <a:ext cx="1385244" cy="535148"/>
            </a:xfrm>
            <a:prstGeom prst="rect">
              <a:avLst/>
            </a:prstGeom>
            <a:noFill/>
          </p:spPr>
          <p:txBody>
            <a:bodyPr wrap="square" rtlCol="0">
              <a:spAutoFit/>
            </a:bodyPr>
            <a:lstStyle/>
            <a:p>
              <a:pPr algn="ctr"/>
              <a:r>
                <a:rPr lang="en-US" b="1" dirty="0">
                  <a:ln>
                    <a:prstDash val="solid"/>
                  </a:ln>
                  <a:solidFill>
                    <a:schemeClr val="accent1"/>
                  </a:solidFill>
                </a:rPr>
                <a:t>Router</a:t>
              </a:r>
            </a:p>
          </p:txBody>
        </p:sp>
        <p:grpSp>
          <p:nvGrpSpPr>
            <p:cNvPr id="11" name="Group 249"/>
            <p:cNvGrpSpPr/>
            <p:nvPr/>
          </p:nvGrpSpPr>
          <p:grpSpPr>
            <a:xfrm>
              <a:off x="4827707" y="1569394"/>
              <a:ext cx="1066803" cy="527835"/>
              <a:chOff x="4451926" y="1519290"/>
              <a:chExt cx="1066803" cy="527835"/>
            </a:xfrm>
            <a:effectLst>
              <a:outerShdw blurRad="50800" dist="38100" dir="2700000" algn="tl" rotWithShape="0">
                <a:prstClr val="black">
                  <a:alpha val="40000"/>
                </a:prstClr>
              </a:outerShdw>
            </a:effectLst>
          </p:grpSpPr>
          <p:sp>
            <p:nvSpPr>
              <p:cNvPr id="240" name="Rounded Rectangle 239"/>
              <p:cNvSpPr/>
              <p:nvPr/>
            </p:nvSpPr>
            <p:spPr>
              <a:xfrm rot="699250" flipH="1">
                <a:off x="5255391" y="1519290"/>
                <a:ext cx="45719" cy="461962"/>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9" name="Rounded Rectangle 238"/>
              <p:cNvSpPr/>
              <p:nvPr/>
            </p:nvSpPr>
            <p:spPr>
              <a:xfrm rot="20900750">
                <a:off x="4715464" y="1527054"/>
                <a:ext cx="45719" cy="461962"/>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12" name="Group 237"/>
              <p:cNvGrpSpPr/>
              <p:nvPr/>
            </p:nvGrpSpPr>
            <p:grpSpPr>
              <a:xfrm>
                <a:off x="4451926" y="1771692"/>
                <a:ext cx="1066803" cy="275433"/>
                <a:chOff x="3752849" y="1546223"/>
                <a:chExt cx="1066803" cy="275433"/>
              </a:xfrm>
            </p:grpSpPr>
            <p:sp>
              <p:nvSpPr>
                <p:cNvPr id="237" name="Rounded Rectangle 236"/>
                <p:cNvSpPr/>
                <p:nvPr/>
              </p:nvSpPr>
              <p:spPr>
                <a:xfrm>
                  <a:off x="3848101" y="1546223"/>
                  <a:ext cx="971551" cy="189708"/>
                </a:xfrm>
                <a:prstGeom prst="roundRect">
                  <a:avLst/>
                </a:prstGeom>
                <a:solidFill>
                  <a:srgbClr val="6F6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4" name="Cube 233"/>
                <p:cNvSpPr/>
                <p:nvPr/>
              </p:nvSpPr>
              <p:spPr>
                <a:xfrm>
                  <a:off x="3764756" y="1565274"/>
                  <a:ext cx="1051560" cy="246857"/>
                </a:xfrm>
                <a:prstGeom prst="cube">
                  <a:avLst>
                    <a:gd name="adj" fmla="val 35633"/>
                  </a:avLst>
                </a:prstGeom>
                <a:gradFill flip="none" rotWithShape="1">
                  <a:gsLst>
                    <a:gs pos="82001">
                      <a:schemeClr val="tx1">
                        <a:lumMod val="75000"/>
                        <a:lumOff val="25000"/>
                      </a:schemeClr>
                    </a:gs>
                    <a:gs pos="100000">
                      <a:schemeClr val="tx1">
                        <a:lumMod val="65000"/>
                        <a:lumOff val="35000"/>
                      </a:schemeClr>
                    </a:gs>
                  </a:gsLst>
                  <a:path path="circle">
                    <a:fillToRect t="100000" r="100000"/>
                  </a:path>
                  <a:tileRect l="-100000" b="-100000"/>
                </a:gradFill>
                <a:ln w="15875">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0</a:t>
                  </a:r>
                </a:p>
              </p:txBody>
            </p:sp>
            <p:sp>
              <p:nvSpPr>
                <p:cNvPr id="235" name="Rounded Rectangle 234"/>
                <p:cNvSpPr/>
                <p:nvPr/>
              </p:nvSpPr>
              <p:spPr>
                <a:xfrm>
                  <a:off x="3752849" y="1648618"/>
                  <a:ext cx="981076" cy="173038"/>
                </a:xfrm>
                <a:prstGeom prst="roundRect">
                  <a:avLst>
                    <a:gd name="adj" fmla="val 14299"/>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241" name="Oval 240"/>
              <p:cNvSpPr/>
              <p:nvPr/>
            </p:nvSpPr>
            <p:spPr>
              <a:xfrm>
                <a:off x="5331560" y="1910124"/>
                <a:ext cx="36576" cy="36576"/>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2" name="Oval 241"/>
              <p:cNvSpPr/>
              <p:nvPr/>
            </p:nvSpPr>
            <p:spPr>
              <a:xfrm>
                <a:off x="5281555" y="1910124"/>
                <a:ext cx="27432" cy="27432"/>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3" name="Oval 242"/>
              <p:cNvSpPr/>
              <p:nvPr/>
            </p:nvSpPr>
            <p:spPr>
              <a:xfrm>
                <a:off x="5231548" y="1910124"/>
                <a:ext cx="27432" cy="27432"/>
              </a:xfrm>
              <a:prstGeom prst="ellipse">
                <a:avLst/>
              </a:prstGeom>
              <a:solidFill>
                <a:srgbClr val="89FF6D"/>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4" name="Rectangle 243"/>
              <p:cNvSpPr/>
              <p:nvPr/>
            </p:nvSpPr>
            <p:spPr>
              <a:xfrm>
                <a:off x="4534318" y="1917108"/>
                <a:ext cx="346075" cy="61595"/>
              </a:xfrm>
              <a:prstGeom prst="rect">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6" name="Oval 245"/>
              <p:cNvSpPr/>
              <p:nvPr/>
            </p:nvSpPr>
            <p:spPr>
              <a:xfrm>
                <a:off x="5341085" y="1968226"/>
                <a:ext cx="27432" cy="27432"/>
              </a:xfrm>
              <a:prstGeom prst="ellipse">
                <a:avLst/>
              </a:prstGeom>
              <a:solidFill>
                <a:srgbClr val="FF2F2F"/>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7" name="Oval 246"/>
              <p:cNvSpPr/>
              <p:nvPr/>
            </p:nvSpPr>
            <p:spPr>
              <a:xfrm>
                <a:off x="5281555" y="1968226"/>
                <a:ext cx="27432" cy="27432"/>
              </a:xfrm>
              <a:prstGeom prst="ellipse">
                <a:avLst/>
              </a:prstGeom>
              <a:solidFill>
                <a:srgbClr val="FFFF99"/>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8" name="Oval 247"/>
              <p:cNvSpPr/>
              <p:nvPr/>
            </p:nvSpPr>
            <p:spPr>
              <a:xfrm>
                <a:off x="5231548" y="1968226"/>
                <a:ext cx="27432" cy="27432"/>
              </a:xfrm>
              <a:prstGeom prst="ellipse">
                <a:avLst/>
              </a:prstGeom>
              <a:solidFill>
                <a:srgbClr val="FFFF99"/>
              </a:solidFill>
              <a:ln>
                <a:noFill/>
              </a:ln>
              <a:effectLst>
                <a:outerShdw blurRad="419100" dist="38100" dir="18900000" sx="122000" sy="122000" algn="bl" rotWithShape="0">
                  <a:srgbClr val="CCFF9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pic>
        <p:nvPicPr>
          <p:cNvPr id="1027" name="Picture 3" descr="C:\Users\L.Walczak\AppData\Local\Microsoft\Windows\Temporary Internet Files\Content.IE5\4A0JS4CO\MC900431622[1].png"/>
          <p:cNvPicPr>
            <a:picLocks noChangeAspect="1" noChangeArrowheads="1"/>
          </p:cNvPicPr>
          <p:nvPr/>
        </p:nvPicPr>
        <p:blipFill>
          <a:blip r:embed="rId12" cstate="print"/>
          <a:srcRect/>
          <a:stretch>
            <a:fillRect/>
          </a:stretch>
        </p:blipFill>
        <p:spPr bwMode="auto">
          <a:xfrm flipH="1">
            <a:off x="7799159" y="2796416"/>
            <a:ext cx="437563" cy="404040"/>
          </a:xfrm>
          <a:prstGeom prst="rect">
            <a:avLst/>
          </a:prstGeom>
          <a:noFill/>
        </p:spPr>
      </p:pic>
      <p:sp>
        <p:nvSpPr>
          <p:cNvPr id="80" name="TextBox 79"/>
          <p:cNvSpPr txBox="1"/>
          <p:nvPr/>
        </p:nvSpPr>
        <p:spPr>
          <a:xfrm>
            <a:off x="2515383" y="6035041"/>
            <a:ext cx="7161234" cy="246221"/>
          </a:xfrm>
          <a:prstGeom prst="rect">
            <a:avLst/>
          </a:prstGeom>
          <a:noFill/>
        </p:spPr>
        <p:txBody>
          <a:bodyPr wrap="square" rtlCol="0">
            <a:spAutoFit/>
          </a:bodyPr>
          <a:lstStyle/>
          <a:p>
            <a:pPr algn="ctr"/>
            <a:r>
              <a:rPr lang="en-US" sz="1000" dirty="0"/>
              <a:t>Source: </a:t>
            </a:r>
            <a:r>
              <a:rPr lang="en-US" sz="800" dirty="0">
                <a:solidFill>
                  <a:srgbClr val="FF0000"/>
                </a:solidFill>
                <a:hlinkClick r:id="rId13"/>
              </a:rPr>
              <a:t>https://www.cisco.com/cisco/web/solutions/small_business/resource_center/articles/connect_employees_and_offices/networking_basics/index.html</a:t>
            </a:r>
            <a:r>
              <a:rPr lang="en-US" sz="800" dirty="0">
                <a:solidFill>
                  <a:srgbClr val="FF0000"/>
                </a:solidFill>
              </a:rPr>
              <a:t> </a:t>
            </a:r>
            <a:endParaRPr lang="en-US" sz="1000" dirty="0"/>
          </a:p>
        </p:txBody>
      </p:sp>
    </p:spTree>
    <p:extLst>
      <p:ext uri="{BB962C8B-B14F-4D97-AF65-F5344CB8AC3E}">
        <p14:creationId xmlns:p14="http://schemas.microsoft.com/office/powerpoint/2010/main" val="191602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Learning Objectives</a:t>
            </a:r>
            <a:endParaRPr lang="en-US" dirty="0"/>
          </a:p>
        </p:txBody>
      </p:sp>
      <p:sp>
        <p:nvSpPr>
          <p:cNvPr id="2" name="Content Placeholder 1"/>
          <p:cNvSpPr>
            <a:spLocks noGrp="1"/>
          </p:cNvSpPr>
          <p:nvPr>
            <p:ph idx="1"/>
          </p:nvPr>
        </p:nvSpPr>
        <p:spPr/>
        <p:txBody>
          <a:bodyPr>
            <a:normAutofit fontScale="92500" lnSpcReduction="10000"/>
          </a:bodyPr>
          <a:lstStyle/>
          <a:p>
            <a:r>
              <a:rPr lang="en-US" sz="2000" dirty="0"/>
              <a:t>Understand the internal components of a computer</a:t>
            </a:r>
          </a:p>
          <a:p>
            <a:pPr lvl="1"/>
            <a:r>
              <a:rPr lang="en-US" sz="2000" dirty="0"/>
              <a:t>Basic computer concepts and terminology</a:t>
            </a:r>
          </a:p>
          <a:p>
            <a:pPr lvl="1"/>
            <a:r>
              <a:rPr lang="en-US" sz="2000" dirty="0"/>
              <a:t>Common security issue types</a:t>
            </a:r>
          </a:p>
          <a:p>
            <a:pPr lvl="1"/>
            <a:endParaRPr lang="en-US" sz="900" dirty="0"/>
          </a:p>
          <a:p>
            <a:r>
              <a:rPr lang="en-US" sz="2000" dirty="0"/>
              <a:t>Understand operating system purpose, types, and security</a:t>
            </a:r>
          </a:p>
          <a:p>
            <a:pPr lvl="1"/>
            <a:r>
              <a:rPr lang="en-US" sz="2000" dirty="0"/>
              <a:t>Purpose and use of operating systems</a:t>
            </a:r>
          </a:p>
          <a:p>
            <a:pPr lvl="1"/>
            <a:r>
              <a:rPr lang="en-US" sz="2000" dirty="0"/>
              <a:t>Major operating systems</a:t>
            </a:r>
          </a:p>
          <a:p>
            <a:pPr lvl="1"/>
            <a:endParaRPr lang="en-US" sz="900" dirty="0"/>
          </a:p>
          <a:p>
            <a:r>
              <a:rPr lang="en-US" sz="2000" dirty="0"/>
              <a:t>Understand the basics of virtual computing</a:t>
            </a:r>
          </a:p>
          <a:p>
            <a:pPr lvl="1"/>
            <a:r>
              <a:rPr lang="en-US" sz="2000" dirty="0"/>
              <a:t>Provide overview of virtual machines, terminology, use, and architecture</a:t>
            </a:r>
          </a:p>
          <a:p>
            <a:pPr lvl="1"/>
            <a:r>
              <a:rPr lang="en-US" sz="2000" dirty="0"/>
              <a:t>Describe basic security risks for virtual computing (hypervisor, hosts, guests)</a:t>
            </a:r>
          </a:p>
          <a:p>
            <a:pPr lvl="1"/>
            <a:endParaRPr lang="en-US" sz="900" dirty="0"/>
          </a:p>
          <a:p>
            <a:pPr lvl="1"/>
            <a:endParaRPr lang="en-US" sz="900" dirty="0"/>
          </a:p>
          <a:p>
            <a:r>
              <a:rPr lang="en-US" sz="2000" dirty="0"/>
              <a:t>Gain a broad understanding of major networking components and concepts</a:t>
            </a:r>
          </a:p>
          <a:p>
            <a:pPr lvl="1"/>
            <a:r>
              <a:rPr lang="en-US" sz="2000" dirty="0"/>
              <a:t>Overview of basic network types, concepts, and terms/definitions</a:t>
            </a:r>
          </a:p>
          <a:p>
            <a:pPr lvl="1"/>
            <a:r>
              <a:rPr lang="en-US" sz="2000" dirty="0"/>
              <a:t>Cisco Networking Academy</a:t>
            </a:r>
          </a:p>
          <a:p>
            <a:pPr marL="0" indent="0">
              <a:buNone/>
            </a:pPr>
            <a:endParaRPr lang="en-US" sz="1800" dirty="0"/>
          </a:p>
          <a:p>
            <a:pPr lvl="1"/>
            <a:endParaRPr lang="en-US" sz="1800" dirty="0"/>
          </a:p>
          <a:p>
            <a:endParaRPr lang="en-US" sz="1800" dirty="0"/>
          </a:p>
        </p:txBody>
      </p:sp>
      <p:sp>
        <p:nvSpPr>
          <p:cNvPr id="3" name="Slide Number Placeholder 2">
            <a:extLst>
              <a:ext uri="{FF2B5EF4-FFF2-40B4-BE49-F238E27FC236}">
                <a16:creationId xmlns:a16="http://schemas.microsoft.com/office/drawing/2014/main" id="{9D43599F-83BE-45F7-A90B-73BFCAD8DAB3}"/>
              </a:ext>
            </a:extLst>
          </p:cNvPr>
          <p:cNvSpPr>
            <a:spLocks noGrp="1"/>
          </p:cNvSpPr>
          <p:nvPr>
            <p:ph type="sldNum" sz="quarter" idx="10"/>
          </p:nvPr>
        </p:nvSpPr>
        <p:spPr/>
        <p:txBody>
          <a:bodyPr/>
          <a:lstStyle/>
          <a:p>
            <a:fld id="{58B47EDC-70F1-447E-86E6-DFEA746573BF}" type="slidenum">
              <a:rPr lang="en-US" altLang="en-US" smtClean="0"/>
              <a:pPr/>
              <a:t>2</a:t>
            </a:fld>
            <a:endParaRPr lang="en-US" altLang="en-US" dirty="0"/>
          </a:p>
        </p:txBody>
      </p:sp>
    </p:spTree>
    <p:extLst>
      <p:ext uri="{BB962C8B-B14F-4D97-AF65-F5344CB8AC3E}">
        <p14:creationId xmlns:p14="http://schemas.microsoft.com/office/powerpoint/2010/main" val="14879700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743200" y="2800351"/>
            <a:ext cx="6705600" cy="1177407"/>
          </a:xfrm>
        </p:spPr>
        <p:txBody>
          <a:bodyPr/>
          <a:lstStyle/>
          <a:p>
            <a:r>
              <a:rPr lang="en-US" dirty="0"/>
              <a:t>UNIT 5 – SECTION 1</a:t>
            </a:r>
            <a:br>
              <a:rPr lang="en-US" dirty="0"/>
            </a:br>
            <a:br>
              <a:rPr lang="en-US" sz="1050" dirty="0"/>
            </a:br>
            <a:r>
              <a:rPr lang="en-US" sz="2400" b="0" dirty="0">
                <a:solidFill>
                  <a:schemeClr val="tx1"/>
                </a:solidFill>
              </a:rPr>
              <a:t>How Computers Work</a:t>
            </a:r>
            <a:endParaRPr lang="en-US" b="0" dirty="0">
              <a:solidFill>
                <a:schemeClr val="tx1"/>
              </a:solidFill>
            </a:endParaRPr>
          </a:p>
        </p:txBody>
      </p:sp>
    </p:spTree>
    <p:extLst>
      <p:ext uri="{BB962C8B-B14F-4D97-AF65-F5344CB8AC3E}">
        <p14:creationId xmlns:p14="http://schemas.microsoft.com/office/powerpoint/2010/main" val="409365397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Computer Anatomy 101</a:t>
            </a:r>
          </a:p>
        </p:txBody>
      </p:sp>
      <p:sp>
        <p:nvSpPr>
          <p:cNvPr id="8" name="Content Placeholder 7"/>
          <p:cNvSpPr>
            <a:spLocks noGrp="1"/>
          </p:cNvSpPr>
          <p:nvPr>
            <p:ph idx="1"/>
          </p:nvPr>
        </p:nvSpPr>
        <p:spPr>
          <a:xfrm>
            <a:off x="731520" y="4892040"/>
            <a:ext cx="10728960" cy="1251376"/>
          </a:xfrm>
        </p:spPr>
        <p:txBody>
          <a:bodyPr>
            <a:noAutofit/>
          </a:bodyPr>
          <a:lstStyle/>
          <a:p>
            <a:pPr>
              <a:spcBef>
                <a:spcPts val="0"/>
              </a:spcBef>
              <a:spcAft>
                <a:spcPts val="600"/>
              </a:spcAft>
            </a:pPr>
            <a:r>
              <a:rPr lang="en-US" sz="1500" dirty="0"/>
              <a:t>The central processing unit (CPU) does the grunt work of the computer.</a:t>
            </a:r>
          </a:p>
          <a:p>
            <a:pPr>
              <a:spcBef>
                <a:spcPts val="0"/>
              </a:spcBef>
              <a:spcAft>
                <a:spcPts val="600"/>
              </a:spcAft>
            </a:pPr>
            <a:r>
              <a:rPr lang="en-US" sz="1500" dirty="0"/>
              <a:t>Random access memory (RAM) saves your progress in many different software programs so that you can access that temporarily saved data later on. RAM is temporary. It is wiped when you turn off the computer.</a:t>
            </a:r>
          </a:p>
          <a:p>
            <a:pPr>
              <a:spcBef>
                <a:spcPts val="0"/>
              </a:spcBef>
              <a:spcAft>
                <a:spcPts val="600"/>
              </a:spcAft>
            </a:pPr>
            <a:r>
              <a:rPr lang="en-US" sz="1500" dirty="0"/>
              <a:t>Storage allows use to save data more permanently. Read-only memory (ROM) is read-only and does not change often</a:t>
            </a:r>
            <a:r>
              <a:rPr lang="en-US" sz="1400" dirty="0"/>
              <a:t>.</a:t>
            </a:r>
          </a:p>
        </p:txBody>
      </p:sp>
      <p:sp>
        <p:nvSpPr>
          <p:cNvPr id="9" name="Slide Number Placeholder 8">
            <a:extLst>
              <a:ext uri="{FF2B5EF4-FFF2-40B4-BE49-F238E27FC236}">
                <a16:creationId xmlns:a16="http://schemas.microsoft.com/office/drawing/2014/main" id="{AB0C9D7B-D9A6-49B3-9617-7584FDEB412E}"/>
              </a:ext>
            </a:extLst>
          </p:cNvPr>
          <p:cNvSpPr>
            <a:spLocks noGrp="1"/>
          </p:cNvSpPr>
          <p:nvPr>
            <p:ph type="sldNum" sz="quarter" idx="10"/>
          </p:nvPr>
        </p:nvSpPr>
        <p:spPr/>
        <p:txBody>
          <a:bodyPr/>
          <a:lstStyle/>
          <a:p>
            <a:fld id="{58B47EDC-70F1-447E-86E6-DFEA746573BF}" type="slidenum">
              <a:rPr lang="en-US" altLang="en-US" smtClean="0"/>
              <a:pPr/>
              <a:t>4</a:t>
            </a:fld>
            <a:endParaRPr lang="en-US" altLang="en-US" dirty="0"/>
          </a:p>
        </p:txBody>
      </p:sp>
      <p:grpSp>
        <p:nvGrpSpPr>
          <p:cNvPr id="4" name="Group 3"/>
          <p:cNvGrpSpPr/>
          <p:nvPr/>
        </p:nvGrpSpPr>
        <p:grpSpPr>
          <a:xfrm>
            <a:off x="2495527" y="1165676"/>
            <a:ext cx="6992799" cy="3463603"/>
            <a:chOff x="148608" y="1711322"/>
            <a:chExt cx="8763678" cy="4916649"/>
          </a:xfrm>
        </p:grpSpPr>
        <p:sp>
          <p:nvSpPr>
            <p:cNvPr id="31" name="TextBox 30"/>
            <p:cNvSpPr txBox="1"/>
            <p:nvPr/>
          </p:nvSpPr>
          <p:spPr>
            <a:xfrm>
              <a:off x="148608" y="1738554"/>
              <a:ext cx="2567337" cy="524274"/>
            </a:xfrm>
            <a:prstGeom prst="rect">
              <a:avLst/>
            </a:prstGeom>
            <a:noFill/>
          </p:spPr>
          <p:txBody>
            <a:bodyPr wrap="square" rtlCol="0">
              <a:spAutoFit/>
            </a:bodyPr>
            <a:lstStyle/>
            <a:p>
              <a:pPr algn="ctr"/>
              <a:r>
                <a:rPr lang="en-US" b="1" dirty="0">
                  <a:solidFill>
                    <a:schemeClr val="accent1"/>
                  </a:solidFill>
                </a:rPr>
                <a:t>Input Devices</a:t>
              </a:r>
            </a:p>
          </p:txBody>
        </p:sp>
        <p:sp>
          <p:nvSpPr>
            <p:cNvPr id="36" name="TextBox 35"/>
            <p:cNvSpPr txBox="1"/>
            <p:nvPr/>
          </p:nvSpPr>
          <p:spPr>
            <a:xfrm>
              <a:off x="6553564" y="1711322"/>
              <a:ext cx="2358722" cy="524274"/>
            </a:xfrm>
            <a:prstGeom prst="rect">
              <a:avLst/>
            </a:prstGeom>
            <a:noFill/>
          </p:spPr>
          <p:txBody>
            <a:bodyPr wrap="square" rtlCol="0">
              <a:spAutoFit/>
            </a:bodyPr>
            <a:lstStyle/>
            <a:p>
              <a:pPr algn="ctr"/>
              <a:r>
                <a:rPr lang="en-US" b="1" dirty="0">
                  <a:solidFill>
                    <a:schemeClr val="accent1"/>
                  </a:solidFill>
                </a:rPr>
                <a:t>Output Devices</a:t>
              </a:r>
            </a:p>
          </p:txBody>
        </p:sp>
        <p:pic>
          <p:nvPicPr>
            <p:cNvPr id="141359" name="Picture 47" descr="C:\Users\L.Walczak\AppData\Local\Microsoft\Windows\Temporary Internet Files\Content.IE5\J9N30HZ4\MC900435242[1].png"/>
            <p:cNvPicPr>
              <a:picLocks noChangeAspect="1" noChangeArrowheads="1"/>
            </p:cNvPicPr>
            <p:nvPr/>
          </p:nvPicPr>
          <p:blipFill>
            <a:blip r:embed="rId3" cstate="print"/>
            <a:srcRect b="6996"/>
            <a:stretch>
              <a:fillRect/>
            </a:stretch>
          </p:blipFill>
          <p:spPr bwMode="auto">
            <a:xfrm>
              <a:off x="3933333" y="2333368"/>
              <a:ext cx="1323982" cy="2436329"/>
            </a:xfrm>
            <a:prstGeom prst="rect">
              <a:avLst/>
            </a:prstGeom>
            <a:noFill/>
          </p:spPr>
        </p:pic>
        <p:grpSp>
          <p:nvGrpSpPr>
            <p:cNvPr id="15" name="Group 14"/>
            <p:cNvGrpSpPr/>
            <p:nvPr/>
          </p:nvGrpSpPr>
          <p:grpSpPr>
            <a:xfrm>
              <a:off x="3824982" y="3163596"/>
              <a:ext cx="1455610" cy="655343"/>
              <a:chOff x="3768187" y="3074132"/>
              <a:chExt cx="1455610" cy="655343"/>
            </a:xfrm>
          </p:grpSpPr>
          <p:sp>
            <p:nvSpPr>
              <p:cNvPr id="14" name="Rectangle 13"/>
              <p:cNvSpPr/>
              <p:nvPr/>
            </p:nvSpPr>
            <p:spPr>
              <a:xfrm>
                <a:off x="3900332" y="3127360"/>
                <a:ext cx="1323465" cy="548641"/>
              </a:xfrm>
              <a:prstGeom prst="rect">
                <a:avLst/>
              </a:prstGeom>
              <a:solidFill>
                <a:schemeClr val="bg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98"/>
              <p:cNvGrpSpPr/>
              <p:nvPr/>
            </p:nvGrpSpPr>
            <p:grpSpPr>
              <a:xfrm>
                <a:off x="3768187" y="3074132"/>
                <a:ext cx="1391762" cy="655343"/>
                <a:chOff x="3696690" y="1997815"/>
                <a:chExt cx="1391762" cy="655343"/>
              </a:xfrm>
            </p:grpSpPr>
            <p:sp>
              <p:nvSpPr>
                <p:cNvPr id="13" name="TextBox 12"/>
                <p:cNvSpPr txBox="1"/>
                <p:nvPr/>
              </p:nvSpPr>
              <p:spPr>
                <a:xfrm>
                  <a:off x="3696690" y="1997815"/>
                  <a:ext cx="976128" cy="655343"/>
                </a:xfrm>
                <a:prstGeom prst="rect">
                  <a:avLst/>
                </a:prstGeom>
                <a:noFill/>
                <a:ln>
                  <a:noFill/>
                </a:ln>
              </p:spPr>
              <p:txBody>
                <a:bodyPr wrap="square" rtlCol="0">
                  <a:spAutoFit/>
                  <a:scene3d>
                    <a:camera prst="orthographicFront">
                      <a:rot lat="0" lon="0" rev="0"/>
                    </a:camera>
                    <a:lightRig rig="glow" dir="t">
                      <a:rot lat="0" lon="0" rev="3600000"/>
                    </a:lightRig>
                  </a:scene3d>
                  <a:sp3d prstMaterial="softEdge">
                    <a:contourClr>
                      <a:schemeClr val="accent4">
                        <a:alpha val="95000"/>
                      </a:schemeClr>
                    </a:contourClr>
                  </a:sp3d>
                </a:bodyPr>
                <a:lstStyle/>
                <a:p>
                  <a:pPr algn="ctr"/>
                  <a:r>
                    <a:rPr lang="en-US" sz="2400" b="1" dirty="0">
                      <a:solidFill>
                        <a:schemeClr val="tx2"/>
                      </a:solidFill>
                    </a:rPr>
                    <a:t>CPU</a:t>
                  </a:r>
                </a:p>
              </p:txBody>
            </p:sp>
            <p:pic>
              <p:nvPicPr>
                <p:cNvPr id="141363" name="Picture 51" descr="http://www.meganga.com/wp-content/uploads/2014/01/cpu.jpg"/>
                <p:cNvPicPr>
                  <a:picLocks noChangeAspect="1" noChangeArrowheads="1"/>
                </p:cNvPicPr>
                <p:nvPr/>
              </p:nvPicPr>
              <p:blipFill>
                <a:blip r:embed="rId4" cstate="print">
                  <a:clrChange>
                    <a:clrFrom>
                      <a:srgbClr val="FBFFFD"/>
                    </a:clrFrom>
                    <a:clrTo>
                      <a:srgbClr val="FBFFFD">
                        <a:alpha val="0"/>
                      </a:srgbClr>
                    </a:clrTo>
                  </a:clrChange>
                </a:blip>
                <a:srcRect l="10939" t="10902" r="11331" b="11368"/>
                <a:stretch>
                  <a:fillRect/>
                </a:stretch>
              </p:blipFill>
              <p:spPr bwMode="auto">
                <a:xfrm>
                  <a:off x="4635524" y="2109311"/>
                  <a:ext cx="452928" cy="456477"/>
                </a:xfrm>
                <a:prstGeom prst="rect">
                  <a:avLst/>
                </a:prstGeom>
                <a:noFill/>
              </p:spPr>
            </p:pic>
          </p:grpSp>
        </p:grpSp>
        <p:grpSp>
          <p:nvGrpSpPr>
            <p:cNvPr id="5" name="Group 99"/>
            <p:cNvGrpSpPr/>
            <p:nvPr/>
          </p:nvGrpSpPr>
          <p:grpSpPr>
            <a:xfrm>
              <a:off x="453831" y="2258777"/>
              <a:ext cx="2058619" cy="1469699"/>
              <a:chOff x="440952" y="2184129"/>
              <a:chExt cx="2058619" cy="1469699"/>
            </a:xfrm>
          </p:grpSpPr>
          <p:pic>
            <p:nvPicPr>
              <p:cNvPr id="141320" name="Picture 8" descr="C:\Users\L.Walczak\AppData\Local\Microsoft\Windows\Temporary Internet Files\Content.IE5\RJJ3P2QQ\MP900430970[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51817" y="2184129"/>
                <a:ext cx="1147754" cy="764869"/>
              </a:xfrm>
              <a:prstGeom prst="rect">
                <a:avLst/>
              </a:prstGeom>
              <a:noFill/>
            </p:spPr>
          </p:pic>
          <p:pic>
            <p:nvPicPr>
              <p:cNvPr id="141326" name="Picture 14" descr="C:\Users\L.Walczak\AppData\Local\Microsoft\Windows\Temporary Internet Files\Content.IE5\J9N30HZ4\MP900402151[1].jpg"/>
              <p:cNvPicPr>
                <a:picLocks noChangeAspect="1" noChangeArrowheads="1"/>
              </p:cNvPicPr>
              <p:nvPr/>
            </p:nvPicPr>
            <p:blipFill>
              <a:blip r:embed="rId6" cstate="print">
                <a:clrChange>
                  <a:clrFrom>
                    <a:srgbClr val="FFFFFF"/>
                  </a:clrFrom>
                  <a:clrTo>
                    <a:srgbClr val="FFFFFF">
                      <a:alpha val="0"/>
                    </a:srgbClr>
                  </a:clrTo>
                </a:clrChange>
              </a:blip>
              <a:srcRect l="16164" t="9571" r="4932" b="8542"/>
              <a:stretch>
                <a:fillRect/>
              </a:stretch>
            </p:blipFill>
            <p:spPr bwMode="auto">
              <a:xfrm>
                <a:off x="440952" y="2205284"/>
                <a:ext cx="1176508" cy="731234"/>
              </a:xfrm>
              <a:prstGeom prst="rect">
                <a:avLst/>
              </a:prstGeom>
              <a:noFill/>
            </p:spPr>
          </p:pic>
          <p:pic>
            <p:nvPicPr>
              <p:cNvPr id="141332" name="Picture 20" descr="C:\Users\L.Walczak\AppData\Local\Microsoft\Windows\Temporary Internet Files\Content.IE5\97H917Z3\MP900430971[1].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87410" y="2664274"/>
                <a:ext cx="660024" cy="989554"/>
              </a:xfrm>
              <a:prstGeom prst="rect">
                <a:avLst/>
              </a:prstGeom>
              <a:noFill/>
            </p:spPr>
          </p:pic>
        </p:grpSp>
        <p:grpSp>
          <p:nvGrpSpPr>
            <p:cNvPr id="6" name="Group 100"/>
            <p:cNvGrpSpPr/>
            <p:nvPr/>
          </p:nvGrpSpPr>
          <p:grpSpPr>
            <a:xfrm>
              <a:off x="6941904" y="2139683"/>
              <a:ext cx="1435986" cy="1622830"/>
              <a:chOff x="6887865" y="2085932"/>
              <a:chExt cx="1435986" cy="1622830"/>
            </a:xfrm>
          </p:grpSpPr>
          <p:pic>
            <p:nvPicPr>
              <p:cNvPr id="141355" name="Picture 43" descr="C:\Users\L.Walczak\AppData\Local\Microsoft\Windows\Temporary Internet Files\Content.IE5\97H917Z3\MC900441337[1].png"/>
              <p:cNvPicPr>
                <a:picLocks noChangeAspect="1" noChangeArrowheads="1"/>
              </p:cNvPicPr>
              <p:nvPr/>
            </p:nvPicPr>
            <p:blipFill>
              <a:blip r:embed="rId8" cstate="print"/>
              <a:srcRect/>
              <a:stretch>
                <a:fillRect/>
              </a:stretch>
            </p:blipFill>
            <p:spPr bwMode="auto">
              <a:xfrm>
                <a:off x="6887865" y="2167282"/>
                <a:ext cx="909897" cy="909898"/>
              </a:xfrm>
              <a:prstGeom prst="rect">
                <a:avLst/>
              </a:prstGeom>
              <a:noFill/>
            </p:spPr>
          </p:pic>
          <p:pic>
            <p:nvPicPr>
              <p:cNvPr id="141365" name="Picture 53" descr="C:\Users\L.Walczak\AppData\Local\Microsoft\Windows\Temporary Internet Files\Content.IE5\RJJ3P2QQ\MC900432661[1].png"/>
              <p:cNvPicPr>
                <a:picLocks noChangeAspect="1" noChangeArrowheads="1"/>
              </p:cNvPicPr>
              <p:nvPr/>
            </p:nvPicPr>
            <p:blipFill>
              <a:blip r:embed="rId9" cstate="print"/>
              <a:srcRect/>
              <a:stretch>
                <a:fillRect/>
              </a:stretch>
            </p:blipFill>
            <p:spPr bwMode="auto">
              <a:xfrm>
                <a:off x="7327706" y="2928608"/>
                <a:ext cx="780154" cy="780154"/>
              </a:xfrm>
              <a:prstGeom prst="rect">
                <a:avLst/>
              </a:prstGeom>
              <a:noFill/>
            </p:spPr>
          </p:pic>
          <p:pic>
            <p:nvPicPr>
              <p:cNvPr id="141368" name="Picture 56" descr="C:\Users\L.Walczak\AppData\Local\Microsoft\Windows\Temporary Internet Files\Content.IE5\J9N30HZ4\MC900432577[1].png"/>
              <p:cNvPicPr>
                <a:picLocks noChangeAspect="1" noChangeArrowheads="1"/>
              </p:cNvPicPr>
              <p:nvPr/>
            </p:nvPicPr>
            <p:blipFill>
              <a:blip r:embed="rId10" cstate="print"/>
              <a:srcRect r="64385"/>
              <a:stretch>
                <a:fillRect/>
              </a:stretch>
            </p:blipFill>
            <p:spPr bwMode="auto">
              <a:xfrm>
                <a:off x="7921277" y="2085932"/>
                <a:ext cx="402574" cy="1130363"/>
              </a:xfrm>
              <a:prstGeom prst="rect">
                <a:avLst/>
              </a:prstGeom>
              <a:noFill/>
            </p:spPr>
          </p:pic>
        </p:grpSp>
        <p:sp>
          <p:nvSpPr>
            <p:cNvPr id="73" name="Right Arrow 72"/>
            <p:cNvSpPr/>
            <p:nvPr/>
          </p:nvSpPr>
          <p:spPr>
            <a:xfrm rot="959420" flipH="1" flipV="1">
              <a:off x="5400900" y="4053845"/>
              <a:ext cx="1280160" cy="548640"/>
            </a:xfrm>
            <a:prstGeom prst="rightArrow">
              <a:avLst>
                <a:gd name="adj1" fmla="val 37810"/>
                <a:gd name="adj2" fmla="val 51791"/>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1369" name="Picture 57" descr="C:\Users\L.Walczak\AppData\Local\Microsoft\Windows\Temporary Internet Files\Content.IE5\D2YBM0OZ\MC900431573[1].png"/>
            <p:cNvPicPr>
              <a:picLocks noChangeAspect="1" noChangeArrowheads="1"/>
            </p:cNvPicPr>
            <p:nvPr/>
          </p:nvPicPr>
          <p:blipFill>
            <a:blip r:embed="rId11" cstate="print"/>
            <a:srcRect/>
            <a:stretch>
              <a:fillRect/>
            </a:stretch>
          </p:blipFill>
          <p:spPr bwMode="auto">
            <a:xfrm>
              <a:off x="6738517" y="4276847"/>
              <a:ext cx="917785" cy="923904"/>
            </a:xfrm>
            <a:prstGeom prst="rect">
              <a:avLst/>
            </a:prstGeom>
            <a:noFill/>
          </p:spPr>
        </p:pic>
        <p:sp>
          <p:nvSpPr>
            <p:cNvPr id="76" name="TextBox 75"/>
            <p:cNvSpPr txBox="1"/>
            <p:nvPr/>
          </p:nvSpPr>
          <p:spPr>
            <a:xfrm>
              <a:off x="6404954" y="5284573"/>
              <a:ext cx="1771650" cy="524274"/>
            </a:xfrm>
            <a:prstGeom prst="rect">
              <a:avLst/>
            </a:prstGeom>
            <a:noFill/>
          </p:spPr>
          <p:txBody>
            <a:bodyPr wrap="square" rtlCol="0">
              <a:spAutoFit/>
            </a:bodyPr>
            <a:lstStyle/>
            <a:p>
              <a:pPr algn="ctr"/>
              <a:r>
                <a:rPr lang="en-US" b="1" dirty="0">
                  <a:solidFill>
                    <a:schemeClr val="accent1"/>
                  </a:solidFill>
                </a:rPr>
                <a:t>Software</a:t>
              </a:r>
            </a:p>
          </p:txBody>
        </p:sp>
        <p:sp>
          <p:nvSpPr>
            <p:cNvPr id="79" name="Right Arrow 78"/>
            <p:cNvSpPr/>
            <p:nvPr/>
          </p:nvSpPr>
          <p:spPr>
            <a:xfrm rot="20349664" flipV="1">
              <a:off x="5397303" y="2465065"/>
              <a:ext cx="1280160" cy="548640"/>
            </a:xfrm>
            <a:prstGeom prst="rightArrow">
              <a:avLst>
                <a:gd name="adj1" fmla="val 37810"/>
                <a:gd name="adj2" fmla="val 51791"/>
              </a:avLst>
            </a:prstGeom>
            <a:solidFill>
              <a:schemeClr val="accent1"/>
            </a:solidFill>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80" name="Right Arrow 79"/>
            <p:cNvSpPr/>
            <p:nvPr/>
          </p:nvSpPr>
          <p:spPr>
            <a:xfrm rot="1277947">
              <a:off x="2635987" y="2468402"/>
              <a:ext cx="1280160" cy="548640"/>
            </a:xfrm>
            <a:prstGeom prst="rightArrow">
              <a:avLst>
                <a:gd name="adj1" fmla="val 37810"/>
                <a:gd name="adj2" fmla="val 51791"/>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101"/>
            <p:cNvGrpSpPr/>
            <p:nvPr/>
          </p:nvGrpSpPr>
          <p:grpSpPr>
            <a:xfrm>
              <a:off x="609773" y="4131106"/>
              <a:ext cx="1905700" cy="1434807"/>
              <a:chOff x="416588" y="4368320"/>
              <a:chExt cx="1905700" cy="1434807"/>
            </a:xfrm>
          </p:grpSpPr>
          <p:pic>
            <p:nvPicPr>
              <p:cNvPr id="81" name="Picture 32" descr="C:\Users\L.Walczak\AppData\Local\Microsoft\Windows\Temporary Internet Files\Content.IE5\J9N30HZ4\MC900433852[1].png"/>
              <p:cNvPicPr>
                <a:picLocks noChangeAspect="1" noChangeArrowheads="1"/>
              </p:cNvPicPr>
              <p:nvPr/>
            </p:nvPicPr>
            <p:blipFill>
              <a:blip r:embed="rId12" cstate="print"/>
              <a:srcRect/>
              <a:stretch>
                <a:fillRect/>
              </a:stretch>
            </p:blipFill>
            <p:spPr bwMode="auto">
              <a:xfrm>
                <a:off x="1379817" y="4704689"/>
                <a:ext cx="942471" cy="942471"/>
              </a:xfrm>
              <a:prstGeom prst="rect">
                <a:avLst/>
              </a:prstGeom>
              <a:noFill/>
            </p:spPr>
          </p:pic>
          <p:pic>
            <p:nvPicPr>
              <p:cNvPr id="82" name="Picture 54" descr="C:\Users\L.Walczak\AppData\Local\Microsoft\Windows\Temporary Internet Files\Content.IE5\J9N30HZ4\MC900433880[1].png"/>
              <p:cNvPicPr>
                <a:picLocks noChangeAspect="1" noChangeArrowheads="1"/>
              </p:cNvPicPr>
              <p:nvPr/>
            </p:nvPicPr>
            <p:blipFill>
              <a:blip r:embed="rId13" cstate="print"/>
              <a:srcRect/>
              <a:stretch>
                <a:fillRect/>
              </a:stretch>
            </p:blipFill>
            <p:spPr bwMode="auto">
              <a:xfrm>
                <a:off x="674720" y="4368320"/>
                <a:ext cx="681992" cy="681994"/>
              </a:xfrm>
              <a:prstGeom prst="rect">
                <a:avLst/>
              </a:prstGeom>
              <a:noFill/>
            </p:spPr>
          </p:pic>
          <p:pic>
            <p:nvPicPr>
              <p:cNvPr id="141378" name="Picture 66" descr="C:\Users\L.Walczak\AppData\Local\Microsoft\Windows\Temporary Internet Files\Content.IE5\D2YBM0OZ\MC900431571[1].png"/>
              <p:cNvPicPr>
                <a:picLocks noChangeAspect="1" noChangeArrowheads="1"/>
              </p:cNvPicPr>
              <p:nvPr/>
            </p:nvPicPr>
            <p:blipFill>
              <a:blip r:embed="rId14" cstate="print"/>
              <a:srcRect/>
              <a:stretch>
                <a:fillRect/>
              </a:stretch>
            </p:blipFill>
            <p:spPr bwMode="auto">
              <a:xfrm>
                <a:off x="416588" y="4924889"/>
                <a:ext cx="872420" cy="878238"/>
              </a:xfrm>
              <a:prstGeom prst="rect">
                <a:avLst/>
              </a:prstGeom>
              <a:noFill/>
            </p:spPr>
          </p:pic>
        </p:grpSp>
        <p:sp>
          <p:nvSpPr>
            <p:cNvPr id="93" name="TextBox 92"/>
            <p:cNvSpPr txBox="1"/>
            <p:nvPr/>
          </p:nvSpPr>
          <p:spPr>
            <a:xfrm>
              <a:off x="643210" y="5322590"/>
              <a:ext cx="1771650" cy="524274"/>
            </a:xfrm>
            <a:prstGeom prst="rect">
              <a:avLst/>
            </a:prstGeom>
            <a:noFill/>
          </p:spPr>
          <p:txBody>
            <a:bodyPr wrap="square" rtlCol="0">
              <a:spAutoFit/>
            </a:bodyPr>
            <a:lstStyle/>
            <a:p>
              <a:pPr algn="ctr"/>
              <a:r>
                <a:rPr lang="en-US" b="1" dirty="0">
                  <a:solidFill>
                    <a:schemeClr val="accent1"/>
                  </a:solidFill>
                </a:rPr>
                <a:t>Storage</a:t>
              </a:r>
            </a:p>
          </p:txBody>
        </p:sp>
        <p:pic>
          <p:nvPicPr>
            <p:cNvPr id="141381" name="Picture 69" descr="http://static.ddmcdn.com/gif/ram-ch.jpg"/>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4192879" y="5455282"/>
              <a:ext cx="744233" cy="744232"/>
            </a:xfrm>
            <a:prstGeom prst="rect">
              <a:avLst/>
            </a:prstGeom>
            <a:noFill/>
          </p:spPr>
        </p:pic>
        <p:sp>
          <p:nvSpPr>
            <p:cNvPr id="95" name="TextBox 94"/>
            <p:cNvSpPr txBox="1"/>
            <p:nvPr/>
          </p:nvSpPr>
          <p:spPr>
            <a:xfrm>
              <a:off x="3309696" y="6103697"/>
              <a:ext cx="2510600" cy="524274"/>
            </a:xfrm>
            <a:prstGeom prst="rect">
              <a:avLst/>
            </a:prstGeom>
            <a:noFill/>
          </p:spPr>
          <p:txBody>
            <a:bodyPr wrap="square" rtlCol="0">
              <a:spAutoFit/>
            </a:bodyPr>
            <a:lstStyle/>
            <a:p>
              <a:pPr algn="ctr"/>
              <a:r>
                <a:rPr lang="en-US" b="1" dirty="0">
                  <a:solidFill>
                    <a:schemeClr val="accent1"/>
                  </a:solidFill>
                </a:rPr>
                <a:t>Memory (RAM)</a:t>
              </a:r>
            </a:p>
          </p:txBody>
        </p:sp>
        <p:sp>
          <p:nvSpPr>
            <p:cNvPr id="96" name="Right Arrow 95"/>
            <p:cNvSpPr/>
            <p:nvPr/>
          </p:nvSpPr>
          <p:spPr>
            <a:xfrm rot="20414599" flipH="1">
              <a:off x="2525340" y="4034535"/>
              <a:ext cx="1280160" cy="548640"/>
            </a:xfrm>
            <a:prstGeom prst="rightArrow">
              <a:avLst>
                <a:gd name="adj1" fmla="val 37810"/>
                <a:gd name="adj2" fmla="val 51791"/>
              </a:avLst>
            </a:prstGeom>
            <a:solidFill>
              <a:schemeClr val="accent1"/>
            </a:solidFill>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97" name="Right Arrow 96"/>
            <p:cNvSpPr/>
            <p:nvPr/>
          </p:nvSpPr>
          <p:spPr>
            <a:xfrm rot="5400000" flipH="1" flipV="1">
              <a:off x="3929247" y="4644266"/>
              <a:ext cx="908606" cy="458386"/>
            </a:xfrm>
            <a:prstGeom prst="rightArrow">
              <a:avLst>
                <a:gd name="adj1" fmla="val 37810"/>
                <a:gd name="adj2" fmla="val 51791"/>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ight Arrow 97"/>
            <p:cNvSpPr/>
            <p:nvPr/>
          </p:nvSpPr>
          <p:spPr>
            <a:xfrm rot="16200000" flipH="1" flipV="1">
              <a:off x="4429805" y="4757277"/>
              <a:ext cx="908606" cy="458386"/>
            </a:xfrm>
            <a:prstGeom prst="rightArrow">
              <a:avLst>
                <a:gd name="adj1" fmla="val 37810"/>
                <a:gd name="adj2" fmla="val 51791"/>
              </a:avLst>
            </a:prstGeom>
            <a:solidFill>
              <a:schemeClr val="accent1"/>
            </a:solidFill>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9" name="Rectangle 38"/>
            <p:cNvSpPr/>
            <p:nvPr/>
          </p:nvSpPr>
          <p:spPr>
            <a:xfrm>
              <a:off x="464710" y="5617874"/>
              <a:ext cx="2177511" cy="524274"/>
            </a:xfrm>
            <a:prstGeom prst="rect">
              <a:avLst/>
            </a:prstGeom>
          </p:spPr>
          <p:txBody>
            <a:bodyPr wrap="square">
              <a:spAutoFit/>
            </a:bodyPr>
            <a:lstStyle/>
            <a:p>
              <a:r>
                <a:rPr lang="en-US" b="1" dirty="0">
                  <a:solidFill>
                    <a:schemeClr val="accent1"/>
                  </a:solidFill>
                </a:rPr>
                <a:t>(Drives or ROM)</a:t>
              </a:r>
              <a:endParaRPr lang="en-US" dirty="0"/>
            </a:p>
          </p:txBody>
        </p:sp>
      </p:grpSp>
    </p:spTree>
    <p:extLst>
      <p:ext uri="{BB962C8B-B14F-4D97-AF65-F5344CB8AC3E}">
        <p14:creationId xmlns:p14="http://schemas.microsoft.com/office/powerpoint/2010/main" val="2353545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Software: The BIOS</a:t>
            </a:r>
          </a:p>
        </p:txBody>
      </p:sp>
      <p:sp>
        <p:nvSpPr>
          <p:cNvPr id="10" name="Content Placeholder 9"/>
          <p:cNvSpPr>
            <a:spLocks noGrp="1"/>
          </p:cNvSpPr>
          <p:nvPr>
            <p:ph idx="1"/>
          </p:nvPr>
        </p:nvSpPr>
        <p:spPr>
          <a:xfrm>
            <a:off x="731520" y="4462272"/>
            <a:ext cx="10728960" cy="1681144"/>
          </a:xfrm>
        </p:spPr>
        <p:txBody>
          <a:bodyPr>
            <a:noAutofit/>
          </a:bodyPr>
          <a:lstStyle/>
          <a:p>
            <a:pPr>
              <a:spcBef>
                <a:spcPts val="0"/>
              </a:spcBef>
              <a:spcAft>
                <a:spcPts val="600"/>
              </a:spcAft>
              <a:buClr>
                <a:schemeClr val="tx1"/>
              </a:buClr>
            </a:pPr>
            <a:r>
              <a:rPr lang="en-US" sz="1800" dirty="0"/>
              <a:t>Allows the </a:t>
            </a:r>
            <a:r>
              <a:rPr lang="en-US" sz="1800" dirty="0">
                <a:solidFill>
                  <a:schemeClr val="accent6">
                    <a:lumMod val="75000"/>
                  </a:schemeClr>
                </a:solidFill>
              </a:rPr>
              <a:t>operating system </a:t>
            </a:r>
            <a:r>
              <a:rPr lang="en-US" sz="1800" dirty="0"/>
              <a:t>(OS) to connect with input, output, and storage devices</a:t>
            </a:r>
          </a:p>
          <a:p>
            <a:pPr>
              <a:spcBef>
                <a:spcPts val="0"/>
              </a:spcBef>
              <a:spcAft>
                <a:spcPts val="600"/>
              </a:spcAft>
              <a:buClr>
                <a:schemeClr val="tx1"/>
              </a:buClr>
            </a:pPr>
            <a:r>
              <a:rPr lang="en-US" sz="1800" dirty="0"/>
              <a:t>Embedded on the motherboard by the manufacturers and is a permanent piece of the computer</a:t>
            </a:r>
          </a:p>
          <a:p>
            <a:pPr>
              <a:spcBef>
                <a:spcPts val="0"/>
              </a:spcBef>
              <a:spcAft>
                <a:spcPts val="600"/>
              </a:spcAft>
              <a:buClr>
                <a:schemeClr val="tx1"/>
              </a:buClr>
            </a:pPr>
            <a:r>
              <a:rPr lang="en-US" sz="1800" dirty="0"/>
              <a:t>Connects the CPU with the OS so the computer can boot up</a:t>
            </a:r>
          </a:p>
          <a:p>
            <a:pPr>
              <a:spcBef>
                <a:spcPts val="0"/>
              </a:spcBef>
              <a:spcAft>
                <a:spcPts val="600"/>
              </a:spcAft>
              <a:buClr>
                <a:schemeClr val="tx1"/>
              </a:buClr>
            </a:pPr>
            <a:r>
              <a:rPr lang="en-US" sz="1800" dirty="0"/>
              <a:t>Manages basic system settings like date and time and power management</a:t>
            </a:r>
          </a:p>
        </p:txBody>
      </p:sp>
      <p:sp>
        <p:nvSpPr>
          <p:cNvPr id="4" name="Slide Number Placeholder 3">
            <a:extLst>
              <a:ext uri="{FF2B5EF4-FFF2-40B4-BE49-F238E27FC236}">
                <a16:creationId xmlns:a16="http://schemas.microsoft.com/office/drawing/2014/main" id="{A1306F99-8582-417A-B341-D52C1E095CF7}"/>
              </a:ext>
            </a:extLst>
          </p:cNvPr>
          <p:cNvSpPr>
            <a:spLocks noGrp="1"/>
          </p:cNvSpPr>
          <p:nvPr>
            <p:ph type="sldNum" sz="quarter" idx="10"/>
          </p:nvPr>
        </p:nvSpPr>
        <p:spPr/>
        <p:txBody>
          <a:bodyPr/>
          <a:lstStyle/>
          <a:p>
            <a:fld id="{58B47EDC-70F1-447E-86E6-DFEA746573BF}" type="slidenum">
              <a:rPr lang="en-US" altLang="en-US" smtClean="0"/>
              <a:pPr/>
              <a:t>5</a:t>
            </a:fld>
            <a:endParaRPr lang="en-US" altLang="en-US" dirty="0"/>
          </a:p>
        </p:txBody>
      </p:sp>
      <p:sp>
        <p:nvSpPr>
          <p:cNvPr id="6" name="TextBox 5"/>
          <p:cNvSpPr txBox="1"/>
          <p:nvPr/>
        </p:nvSpPr>
        <p:spPr>
          <a:xfrm>
            <a:off x="3697266" y="6035041"/>
            <a:ext cx="4797468" cy="246221"/>
          </a:xfrm>
          <a:prstGeom prst="rect">
            <a:avLst/>
          </a:prstGeom>
          <a:noFill/>
        </p:spPr>
        <p:txBody>
          <a:bodyPr wrap="square" rtlCol="0">
            <a:spAutoFit/>
          </a:bodyPr>
          <a:lstStyle/>
          <a:p>
            <a:pPr algn="ctr"/>
            <a:r>
              <a:rPr lang="en-US" sz="1000" dirty="0"/>
              <a:t>Source: </a:t>
            </a:r>
            <a:r>
              <a:rPr lang="en-US" sz="1000" dirty="0">
                <a:hlinkClick r:id="rId3"/>
              </a:rPr>
              <a:t>www.Computer.HowStuffWorks.com</a:t>
            </a:r>
            <a:endParaRPr lang="en-US" sz="1000" dirty="0"/>
          </a:p>
        </p:txBody>
      </p:sp>
      <p:grpSp>
        <p:nvGrpSpPr>
          <p:cNvPr id="2" name="Group 8"/>
          <p:cNvGrpSpPr/>
          <p:nvPr/>
        </p:nvGrpSpPr>
        <p:grpSpPr>
          <a:xfrm>
            <a:off x="4430551" y="2086763"/>
            <a:ext cx="3330899" cy="2104100"/>
            <a:chOff x="5540051" y="1255896"/>
            <a:chExt cx="4147198" cy="2619748"/>
          </a:xfrm>
        </p:grpSpPr>
        <p:pic>
          <p:nvPicPr>
            <p:cNvPr id="44034" name="Picture 2" descr="http://www.itprostuff.com/images/boot-order1.gif"/>
            <p:cNvPicPr>
              <a:picLocks noChangeAspect="1" noChangeArrowheads="1"/>
            </p:cNvPicPr>
            <p:nvPr/>
          </p:nvPicPr>
          <p:blipFill>
            <a:blip r:embed="rId4" cstate="print"/>
            <a:srcRect l="2425" t="2772" r="2818" b="2330"/>
            <a:stretch>
              <a:fillRect/>
            </a:stretch>
          </p:blipFill>
          <p:spPr bwMode="auto">
            <a:xfrm>
              <a:off x="5540051" y="1255896"/>
              <a:ext cx="4147198" cy="2336254"/>
            </a:xfrm>
            <a:prstGeom prst="roundRect">
              <a:avLst>
                <a:gd name="adj" fmla="val 3338"/>
              </a:avLst>
            </a:prstGeom>
            <a:solidFill>
              <a:srgbClr val="FFFFFF">
                <a:shade val="85000"/>
              </a:srgbClr>
            </a:solidFill>
            <a:ln>
              <a:noFill/>
            </a:ln>
            <a:effectLst/>
          </p:spPr>
        </p:pic>
        <p:sp>
          <p:nvSpPr>
            <p:cNvPr id="8" name="Rectangle 7"/>
            <p:cNvSpPr/>
            <p:nvPr/>
          </p:nvSpPr>
          <p:spPr>
            <a:xfrm>
              <a:off x="6916900" y="3607401"/>
              <a:ext cx="1393502" cy="268243"/>
            </a:xfrm>
            <a:prstGeom prst="rect">
              <a:avLst/>
            </a:prstGeom>
          </p:spPr>
          <p:txBody>
            <a:bodyPr wrap="none">
              <a:spAutoFit/>
            </a:bodyPr>
            <a:lstStyle/>
            <a:p>
              <a:pPr algn="ctr"/>
              <a:r>
                <a:rPr lang="en-US" sz="800" dirty="0"/>
                <a:t>Source: itprostuff.com</a:t>
              </a:r>
            </a:p>
          </p:txBody>
        </p:sp>
      </p:grpSp>
      <p:sp>
        <p:nvSpPr>
          <p:cNvPr id="13" name="Rectangle 12"/>
          <p:cNvSpPr/>
          <p:nvPr/>
        </p:nvSpPr>
        <p:spPr>
          <a:xfrm>
            <a:off x="2794000" y="1282702"/>
            <a:ext cx="6604000" cy="584775"/>
          </a:xfrm>
          <a:prstGeom prst="rect">
            <a:avLst/>
          </a:prstGeom>
        </p:spPr>
        <p:txBody>
          <a:bodyPr wrap="square">
            <a:spAutoFit/>
          </a:bodyPr>
          <a:lstStyle/>
          <a:p>
            <a:pPr algn="ctr">
              <a:buClr>
                <a:schemeClr val="tx1"/>
              </a:buClr>
            </a:pPr>
            <a:r>
              <a:rPr lang="en-US" sz="3200" b="1" u="sng" dirty="0">
                <a:solidFill>
                  <a:schemeClr val="accent1"/>
                </a:solidFill>
                <a:latin typeface="Consolas" pitchFamily="49" charset="0"/>
                <a:cs typeface="Consolas" pitchFamily="49" charset="0"/>
              </a:rPr>
              <a:t>B</a:t>
            </a:r>
            <a:r>
              <a:rPr lang="en-US" sz="3200" b="1" dirty="0">
                <a:solidFill>
                  <a:schemeClr val="accent1"/>
                </a:solidFill>
                <a:latin typeface="Consolas" pitchFamily="49" charset="0"/>
                <a:cs typeface="Consolas" pitchFamily="49" charset="0"/>
              </a:rPr>
              <a:t>asic </a:t>
            </a:r>
            <a:r>
              <a:rPr lang="en-US" sz="3200" b="1" u="sng" dirty="0">
                <a:solidFill>
                  <a:schemeClr val="accent1"/>
                </a:solidFill>
                <a:latin typeface="Consolas" pitchFamily="49" charset="0"/>
                <a:cs typeface="Consolas" pitchFamily="49" charset="0"/>
              </a:rPr>
              <a:t>I</a:t>
            </a:r>
            <a:r>
              <a:rPr lang="en-US" sz="3200" b="1" dirty="0">
                <a:solidFill>
                  <a:schemeClr val="accent1"/>
                </a:solidFill>
                <a:latin typeface="Consolas" pitchFamily="49" charset="0"/>
                <a:cs typeface="Consolas" pitchFamily="49" charset="0"/>
              </a:rPr>
              <a:t>nput-</a:t>
            </a:r>
            <a:r>
              <a:rPr lang="en-US" sz="3200" b="1" u="sng" dirty="0">
                <a:solidFill>
                  <a:schemeClr val="accent1"/>
                </a:solidFill>
                <a:latin typeface="Consolas" pitchFamily="49" charset="0"/>
                <a:cs typeface="Consolas" pitchFamily="49" charset="0"/>
              </a:rPr>
              <a:t>O</a:t>
            </a:r>
            <a:r>
              <a:rPr lang="en-US" sz="3200" b="1" dirty="0">
                <a:solidFill>
                  <a:schemeClr val="accent1"/>
                </a:solidFill>
                <a:latin typeface="Consolas" pitchFamily="49" charset="0"/>
                <a:cs typeface="Consolas" pitchFamily="49" charset="0"/>
              </a:rPr>
              <a:t>utput </a:t>
            </a:r>
            <a:r>
              <a:rPr lang="en-US" sz="3200" b="1" u="sng" dirty="0">
                <a:solidFill>
                  <a:schemeClr val="accent1"/>
                </a:solidFill>
                <a:latin typeface="Consolas" pitchFamily="49" charset="0"/>
                <a:cs typeface="Consolas" pitchFamily="49" charset="0"/>
              </a:rPr>
              <a:t>S</a:t>
            </a:r>
            <a:r>
              <a:rPr lang="en-US" sz="3200" b="1" dirty="0">
                <a:solidFill>
                  <a:schemeClr val="accent1"/>
                </a:solidFill>
                <a:latin typeface="Consolas" pitchFamily="49" charset="0"/>
                <a:cs typeface="Consolas" pitchFamily="49" charset="0"/>
              </a:rPr>
              <a:t>ystem</a:t>
            </a:r>
          </a:p>
        </p:txBody>
      </p:sp>
    </p:spTree>
    <p:extLst>
      <p:ext uri="{BB962C8B-B14F-4D97-AF65-F5344CB8AC3E}">
        <p14:creationId xmlns:p14="http://schemas.microsoft.com/office/powerpoint/2010/main" val="365107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Software: Operating System</a:t>
            </a:r>
          </a:p>
        </p:txBody>
      </p:sp>
      <p:sp>
        <p:nvSpPr>
          <p:cNvPr id="10" name="Content Placeholder 9"/>
          <p:cNvSpPr>
            <a:spLocks noGrp="1"/>
          </p:cNvSpPr>
          <p:nvPr>
            <p:ph idx="1"/>
          </p:nvPr>
        </p:nvSpPr>
        <p:spPr>
          <a:ln>
            <a:noFill/>
          </a:ln>
        </p:spPr>
        <p:txBody>
          <a:bodyPr>
            <a:noAutofit/>
          </a:bodyPr>
          <a:lstStyle/>
          <a:p>
            <a:pPr>
              <a:spcBef>
                <a:spcPts val="0"/>
              </a:spcBef>
              <a:spcAft>
                <a:spcPts val="600"/>
              </a:spcAft>
              <a:buClr>
                <a:schemeClr val="tx1"/>
              </a:buClr>
            </a:pPr>
            <a:r>
              <a:rPr lang="en-US" sz="1700" b="1" dirty="0">
                <a:solidFill>
                  <a:schemeClr val="accent1"/>
                </a:solidFill>
              </a:rPr>
              <a:t>Examples: </a:t>
            </a:r>
            <a:r>
              <a:rPr lang="en-US" sz="1700" dirty="0"/>
              <a:t>Microsoft Windows, Linux, Mac OS X</a:t>
            </a:r>
          </a:p>
          <a:p>
            <a:pPr>
              <a:spcBef>
                <a:spcPts val="0"/>
              </a:spcBef>
              <a:spcAft>
                <a:spcPts val="600"/>
              </a:spcAft>
              <a:buClr>
                <a:schemeClr val="tx1"/>
              </a:buClr>
            </a:pPr>
            <a:r>
              <a:rPr lang="en-US" sz="1700" dirty="0"/>
              <a:t>Coordinates system resources so it performs and responds predictably for the user</a:t>
            </a:r>
          </a:p>
          <a:p>
            <a:pPr>
              <a:spcBef>
                <a:spcPts val="0"/>
              </a:spcBef>
              <a:spcAft>
                <a:spcPts val="600"/>
              </a:spcAft>
              <a:buClr>
                <a:schemeClr val="tx1"/>
              </a:buClr>
            </a:pPr>
            <a:r>
              <a:rPr lang="en-US" sz="1700" dirty="0"/>
              <a:t>Allows users to configure the computer’s resources without making permanent changes to them</a:t>
            </a:r>
          </a:p>
          <a:p>
            <a:pPr>
              <a:spcBef>
                <a:spcPts val="0"/>
              </a:spcBef>
              <a:spcAft>
                <a:spcPts val="600"/>
              </a:spcAft>
              <a:buClr>
                <a:schemeClr val="tx1"/>
              </a:buClr>
            </a:pPr>
            <a:r>
              <a:rPr lang="en-US" sz="1700" dirty="0"/>
              <a:t>Uses graphical user interface to make it easier for non-technical users to use navigate the system</a:t>
            </a:r>
          </a:p>
          <a:p>
            <a:pPr>
              <a:spcBef>
                <a:spcPts val="0"/>
              </a:spcBef>
              <a:spcAft>
                <a:spcPts val="600"/>
              </a:spcAft>
              <a:buClr>
                <a:schemeClr val="tx1"/>
              </a:buClr>
            </a:pPr>
            <a:r>
              <a:rPr lang="en-US" sz="1700" dirty="0"/>
              <a:t>Manages the hardware/software resources so they are used efficiently by </a:t>
            </a:r>
            <a:r>
              <a:rPr lang="en-US" sz="1700" dirty="0">
                <a:solidFill>
                  <a:schemeClr val="accent5"/>
                </a:solidFill>
              </a:rPr>
              <a:t>applications</a:t>
            </a:r>
          </a:p>
        </p:txBody>
      </p:sp>
      <p:sp>
        <p:nvSpPr>
          <p:cNvPr id="4" name="Slide Number Placeholder 3">
            <a:extLst>
              <a:ext uri="{FF2B5EF4-FFF2-40B4-BE49-F238E27FC236}">
                <a16:creationId xmlns:a16="http://schemas.microsoft.com/office/drawing/2014/main" id="{56F9E5BF-03BA-430E-9130-24D448CE06CB}"/>
              </a:ext>
            </a:extLst>
          </p:cNvPr>
          <p:cNvSpPr>
            <a:spLocks noGrp="1"/>
          </p:cNvSpPr>
          <p:nvPr>
            <p:ph type="sldNum" sz="quarter" idx="10"/>
          </p:nvPr>
        </p:nvSpPr>
        <p:spPr/>
        <p:txBody>
          <a:bodyPr/>
          <a:lstStyle/>
          <a:p>
            <a:fld id="{58B47EDC-70F1-447E-86E6-DFEA746573BF}" type="slidenum">
              <a:rPr lang="en-US" altLang="en-US" smtClean="0"/>
              <a:pPr/>
              <a:t>6</a:t>
            </a:fld>
            <a:endParaRPr lang="en-US" altLang="en-US" dirty="0"/>
          </a:p>
        </p:txBody>
      </p:sp>
      <p:sp>
        <p:nvSpPr>
          <p:cNvPr id="6" name="TextBox 5"/>
          <p:cNvSpPr txBox="1"/>
          <p:nvPr/>
        </p:nvSpPr>
        <p:spPr>
          <a:xfrm>
            <a:off x="3697266" y="6035041"/>
            <a:ext cx="4797468" cy="246221"/>
          </a:xfrm>
          <a:prstGeom prst="rect">
            <a:avLst/>
          </a:prstGeom>
          <a:noFill/>
        </p:spPr>
        <p:txBody>
          <a:bodyPr wrap="square" rtlCol="0">
            <a:spAutoFit/>
          </a:bodyPr>
          <a:lstStyle/>
          <a:p>
            <a:pPr algn="ctr"/>
            <a:r>
              <a:rPr lang="en-US" sz="1000" dirty="0"/>
              <a:t>Source: </a:t>
            </a:r>
            <a:r>
              <a:rPr lang="en-US" sz="1000" dirty="0">
                <a:hlinkClick r:id="rId3"/>
              </a:rPr>
              <a:t>www.Computer.HowStuffWorks.com</a:t>
            </a:r>
            <a:endParaRPr lang="en-US" sz="1000" dirty="0"/>
          </a:p>
        </p:txBody>
      </p:sp>
      <p:grpSp>
        <p:nvGrpSpPr>
          <p:cNvPr id="9" name="Group 8"/>
          <p:cNvGrpSpPr/>
          <p:nvPr/>
        </p:nvGrpSpPr>
        <p:grpSpPr>
          <a:xfrm>
            <a:off x="2568878" y="4262047"/>
            <a:ext cx="7364679" cy="1688546"/>
            <a:chOff x="1080076" y="2268557"/>
            <a:chExt cx="7364679" cy="1688546"/>
          </a:xfrm>
        </p:grpSpPr>
        <p:grpSp>
          <p:nvGrpSpPr>
            <p:cNvPr id="2" name="Group 17"/>
            <p:cNvGrpSpPr/>
            <p:nvPr/>
          </p:nvGrpSpPr>
          <p:grpSpPr>
            <a:xfrm>
              <a:off x="5899675" y="2268557"/>
              <a:ext cx="2545080" cy="1688546"/>
              <a:chOff x="6198419" y="3238891"/>
              <a:chExt cx="2545080" cy="1688546"/>
            </a:xfrm>
          </p:grpSpPr>
          <p:pic>
            <p:nvPicPr>
              <p:cNvPr id="6148" name="Picture 4" descr="http://static.guim.co.uk/sys-images/Technology/Pix/pictures/2011/7/13/1310560680807/Mac-OS-X-Lion-005.jpg"/>
              <p:cNvPicPr>
                <a:picLocks noChangeAspect="1" noChangeArrowheads="1"/>
              </p:cNvPicPr>
              <p:nvPr/>
            </p:nvPicPr>
            <p:blipFill>
              <a:blip r:embed="rId4" cstate="print"/>
              <a:srcRect/>
              <a:stretch>
                <a:fillRect/>
              </a:stretch>
            </p:blipFill>
            <p:spPr bwMode="auto">
              <a:xfrm>
                <a:off x="6198419" y="3238891"/>
                <a:ext cx="2545080" cy="1527048"/>
              </a:xfrm>
              <a:prstGeom prst="rect">
                <a:avLst/>
              </a:prstGeom>
              <a:noFill/>
            </p:spPr>
          </p:pic>
          <p:sp>
            <p:nvSpPr>
              <p:cNvPr id="15" name="TextBox 14"/>
              <p:cNvSpPr txBox="1"/>
              <p:nvPr/>
            </p:nvSpPr>
            <p:spPr>
              <a:xfrm>
                <a:off x="6562822" y="4711993"/>
                <a:ext cx="1816274" cy="215444"/>
              </a:xfrm>
              <a:prstGeom prst="rect">
                <a:avLst/>
              </a:prstGeom>
              <a:noFill/>
            </p:spPr>
            <p:txBody>
              <a:bodyPr wrap="square" rtlCol="0">
                <a:spAutoFit/>
              </a:bodyPr>
              <a:lstStyle/>
              <a:p>
                <a:pPr algn="ctr"/>
                <a:r>
                  <a:rPr lang="en-US" sz="800" dirty="0"/>
                  <a:t>Source: theguardian.com</a:t>
                </a:r>
              </a:p>
            </p:txBody>
          </p:sp>
        </p:grpSp>
        <p:grpSp>
          <p:nvGrpSpPr>
            <p:cNvPr id="5" name="Group 16"/>
            <p:cNvGrpSpPr/>
            <p:nvPr/>
          </p:nvGrpSpPr>
          <p:grpSpPr>
            <a:xfrm>
              <a:off x="3495449" y="2269917"/>
              <a:ext cx="2153101" cy="1687186"/>
              <a:chOff x="6225434" y="4657661"/>
              <a:chExt cx="2153101" cy="1687186"/>
            </a:xfrm>
          </p:grpSpPr>
          <p:pic>
            <p:nvPicPr>
              <p:cNvPr id="6150" name="Picture 6" descr="http://distrowatch.com/images/screenshots/ubuntu-13.04.png"/>
              <p:cNvPicPr>
                <a:picLocks noChangeAspect="1" noChangeArrowheads="1"/>
              </p:cNvPicPr>
              <p:nvPr/>
            </p:nvPicPr>
            <p:blipFill>
              <a:blip r:embed="rId5" cstate="print"/>
              <a:srcRect/>
              <a:stretch>
                <a:fillRect/>
              </a:stretch>
            </p:blipFill>
            <p:spPr bwMode="auto">
              <a:xfrm>
                <a:off x="6225434" y="4657661"/>
                <a:ext cx="2153101" cy="1527048"/>
              </a:xfrm>
              <a:prstGeom prst="rect">
                <a:avLst/>
              </a:prstGeom>
              <a:noFill/>
            </p:spPr>
          </p:pic>
          <p:sp>
            <p:nvSpPr>
              <p:cNvPr id="16" name="TextBox 15"/>
              <p:cNvSpPr txBox="1"/>
              <p:nvPr/>
            </p:nvSpPr>
            <p:spPr>
              <a:xfrm>
                <a:off x="6392449" y="6129403"/>
                <a:ext cx="1816274" cy="215444"/>
              </a:xfrm>
              <a:prstGeom prst="rect">
                <a:avLst/>
              </a:prstGeom>
              <a:noFill/>
            </p:spPr>
            <p:txBody>
              <a:bodyPr wrap="square" rtlCol="0">
                <a:spAutoFit/>
              </a:bodyPr>
              <a:lstStyle/>
              <a:p>
                <a:pPr algn="ctr"/>
                <a:r>
                  <a:rPr lang="en-US" sz="800" dirty="0"/>
                  <a:t>Source: distrowatch.com</a:t>
                </a:r>
              </a:p>
            </p:txBody>
          </p:sp>
        </p:grpSp>
        <p:sp>
          <p:nvSpPr>
            <p:cNvPr id="8" name="TextBox 7"/>
            <p:cNvSpPr txBox="1"/>
            <p:nvPr/>
          </p:nvSpPr>
          <p:spPr>
            <a:xfrm>
              <a:off x="1080076" y="3741659"/>
              <a:ext cx="1816274" cy="215444"/>
            </a:xfrm>
            <a:prstGeom prst="rect">
              <a:avLst/>
            </a:prstGeom>
            <a:noFill/>
          </p:spPr>
          <p:txBody>
            <a:bodyPr wrap="square" rtlCol="0">
              <a:spAutoFit/>
            </a:bodyPr>
            <a:lstStyle/>
            <a:p>
              <a:pPr algn="ctr"/>
              <a:r>
                <a:rPr lang="en-US" sz="800" dirty="0"/>
                <a:t>Source: getintopc.com</a:t>
              </a:r>
            </a:p>
          </p:txBody>
        </p:sp>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2032" y="4262048"/>
            <a:ext cx="2836176" cy="1524527"/>
          </a:xfrm>
          <a:prstGeom prst="rect">
            <a:avLst/>
          </a:prstGeom>
        </p:spPr>
      </p:pic>
    </p:spTree>
    <p:extLst>
      <p:ext uri="{BB962C8B-B14F-4D97-AF65-F5344CB8AC3E}">
        <p14:creationId xmlns:p14="http://schemas.microsoft.com/office/powerpoint/2010/main" val="2083271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Major Operating System Families</a:t>
            </a:r>
          </a:p>
        </p:txBody>
      </p:sp>
      <p:sp>
        <p:nvSpPr>
          <p:cNvPr id="2" name="Content Placeholder 1"/>
          <p:cNvSpPr>
            <a:spLocks noGrp="1"/>
          </p:cNvSpPr>
          <p:nvPr>
            <p:ph idx="1"/>
          </p:nvPr>
        </p:nvSpPr>
        <p:spPr/>
        <p:txBody>
          <a:bodyPr>
            <a:normAutofit fontScale="92500" lnSpcReduction="20000"/>
          </a:bodyPr>
          <a:lstStyle/>
          <a:p>
            <a:r>
              <a:rPr lang="en-US" dirty="0"/>
              <a:t>Microsoft Windows</a:t>
            </a:r>
          </a:p>
          <a:p>
            <a:pPr lvl="1"/>
            <a:r>
              <a:rPr lang="en-US" dirty="0"/>
              <a:t>Most commonly used operating system</a:t>
            </a:r>
          </a:p>
          <a:p>
            <a:pPr lvl="1"/>
            <a:r>
              <a:rPr lang="en-US" dirty="0"/>
              <a:t>User-friendly and used in offices and homes</a:t>
            </a:r>
          </a:p>
          <a:p>
            <a:pPr lvl="1"/>
            <a:r>
              <a:rPr lang="en-US" dirty="0"/>
              <a:t>Examples: Windows 8, Windows 10</a:t>
            </a:r>
            <a:endParaRPr lang="en-US" sz="700" dirty="0"/>
          </a:p>
          <a:p>
            <a:r>
              <a:rPr lang="en-US" dirty="0"/>
              <a:t>Linux</a:t>
            </a:r>
          </a:p>
          <a:p>
            <a:pPr lvl="1"/>
            <a:r>
              <a:rPr lang="en-US" dirty="0"/>
              <a:t>Often open-source, meaning that anyone can use or modify Linux operating systems or software</a:t>
            </a:r>
          </a:p>
          <a:p>
            <a:pPr lvl="1"/>
            <a:r>
              <a:rPr lang="en-US" dirty="0"/>
              <a:t>Many different “flavors” or significantly varied operating systems</a:t>
            </a:r>
          </a:p>
          <a:p>
            <a:pPr lvl="1"/>
            <a:r>
              <a:rPr lang="en-US" dirty="0"/>
              <a:t>Examples: Ubuntu, Debian, Mint, Fedora</a:t>
            </a:r>
          </a:p>
          <a:p>
            <a:pPr lvl="1"/>
            <a:endParaRPr lang="en-US" sz="700" dirty="0"/>
          </a:p>
          <a:p>
            <a:r>
              <a:rPr lang="en-US" dirty="0"/>
              <a:t>Mac</a:t>
            </a:r>
          </a:p>
          <a:p>
            <a:pPr lvl="1"/>
            <a:r>
              <a:rPr lang="en-US" dirty="0"/>
              <a:t>Distantly related to Linux operating systems</a:t>
            </a:r>
          </a:p>
          <a:p>
            <a:pPr lvl="1"/>
            <a:r>
              <a:rPr lang="en-US" dirty="0"/>
              <a:t>Generally more secure than Windows because malware is less likely to target non-Windows systems</a:t>
            </a:r>
          </a:p>
          <a:p>
            <a:pPr lvl="1"/>
            <a:r>
              <a:rPr lang="en-US" dirty="0"/>
              <a:t>Examples: OS X Lion, OS X Yosemite</a:t>
            </a:r>
          </a:p>
        </p:txBody>
      </p:sp>
      <p:sp>
        <p:nvSpPr>
          <p:cNvPr id="3" name="Slide Number Placeholder 2">
            <a:extLst>
              <a:ext uri="{FF2B5EF4-FFF2-40B4-BE49-F238E27FC236}">
                <a16:creationId xmlns:a16="http://schemas.microsoft.com/office/drawing/2014/main" id="{C2E83D45-3D87-44CE-B4C5-79F03A014E4A}"/>
              </a:ext>
            </a:extLst>
          </p:cNvPr>
          <p:cNvSpPr>
            <a:spLocks noGrp="1"/>
          </p:cNvSpPr>
          <p:nvPr>
            <p:ph type="sldNum" sz="quarter" idx="10"/>
          </p:nvPr>
        </p:nvSpPr>
        <p:spPr/>
        <p:txBody>
          <a:bodyPr/>
          <a:lstStyle/>
          <a:p>
            <a:fld id="{58B47EDC-70F1-447E-86E6-DFEA746573BF}" type="slidenum">
              <a:rPr lang="en-US" altLang="en-US" smtClean="0"/>
              <a:pPr/>
              <a:t>7</a:t>
            </a:fld>
            <a:endParaRPr lang="en-US" altLang="en-US" dirty="0"/>
          </a:p>
        </p:txBody>
      </p:sp>
    </p:spTree>
    <p:extLst>
      <p:ext uri="{BB962C8B-B14F-4D97-AF65-F5344CB8AC3E}">
        <p14:creationId xmlns:p14="http://schemas.microsoft.com/office/powerpoint/2010/main" val="12115813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Software: Applications</a:t>
            </a:r>
          </a:p>
        </p:txBody>
      </p:sp>
      <p:sp>
        <p:nvSpPr>
          <p:cNvPr id="10" name="Content Placeholder 9"/>
          <p:cNvSpPr>
            <a:spLocks noGrp="1"/>
          </p:cNvSpPr>
          <p:nvPr>
            <p:ph idx="1"/>
          </p:nvPr>
        </p:nvSpPr>
        <p:spPr>
          <a:xfrm>
            <a:off x="731520" y="1509623"/>
            <a:ext cx="5980176" cy="4633793"/>
          </a:xfrm>
        </p:spPr>
        <p:txBody>
          <a:bodyPr>
            <a:normAutofit/>
          </a:bodyPr>
          <a:lstStyle/>
          <a:p>
            <a:pPr>
              <a:buClr>
                <a:schemeClr val="tx1"/>
              </a:buClr>
            </a:pPr>
            <a:r>
              <a:rPr lang="en-US" sz="2800" dirty="0"/>
              <a:t>Perform tasks to benefit the user</a:t>
            </a:r>
          </a:p>
          <a:p>
            <a:pPr>
              <a:buClr>
                <a:schemeClr val="tx1"/>
              </a:buClr>
            </a:pPr>
            <a:r>
              <a:rPr lang="en-US" sz="2800" dirty="0"/>
              <a:t>Apply computer resources to a specific purpose designated by the user</a:t>
            </a:r>
          </a:p>
          <a:p>
            <a:pPr>
              <a:buClr>
                <a:schemeClr val="tx1"/>
              </a:buClr>
            </a:pPr>
            <a:r>
              <a:rPr lang="en-US" sz="2800" dirty="0"/>
              <a:t>Often designed for a particular type of organization</a:t>
            </a:r>
          </a:p>
          <a:p>
            <a:pPr>
              <a:buClr>
                <a:schemeClr val="tx1"/>
              </a:buClr>
            </a:pPr>
            <a:r>
              <a:rPr lang="en-US" sz="2800" dirty="0"/>
              <a:t>Sometimes bundled with the OS</a:t>
            </a:r>
          </a:p>
        </p:txBody>
      </p:sp>
      <p:sp>
        <p:nvSpPr>
          <p:cNvPr id="4" name="Slide Number Placeholder 3">
            <a:extLst>
              <a:ext uri="{FF2B5EF4-FFF2-40B4-BE49-F238E27FC236}">
                <a16:creationId xmlns:a16="http://schemas.microsoft.com/office/drawing/2014/main" id="{C4A298C5-1C4A-48A5-8BCC-1E692493161A}"/>
              </a:ext>
            </a:extLst>
          </p:cNvPr>
          <p:cNvSpPr>
            <a:spLocks noGrp="1"/>
          </p:cNvSpPr>
          <p:nvPr>
            <p:ph type="sldNum" sz="quarter" idx="10"/>
          </p:nvPr>
        </p:nvSpPr>
        <p:spPr/>
        <p:txBody>
          <a:bodyPr/>
          <a:lstStyle/>
          <a:p>
            <a:fld id="{58B47EDC-70F1-447E-86E6-DFEA746573BF}" type="slidenum">
              <a:rPr lang="en-US" altLang="en-US" smtClean="0"/>
              <a:pPr/>
              <a:t>8</a:t>
            </a:fld>
            <a:endParaRPr lang="en-US" altLang="en-US" dirty="0"/>
          </a:p>
        </p:txBody>
      </p:sp>
      <p:sp>
        <p:nvSpPr>
          <p:cNvPr id="6" name="TextBox 5"/>
          <p:cNvSpPr txBox="1"/>
          <p:nvPr/>
        </p:nvSpPr>
        <p:spPr>
          <a:xfrm>
            <a:off x="-335238" y="5715001"/>
            <a:ext cx="4797468" cy="246221"/>
          </a:xfrm>
          <a:prstGeom prst="rect">
            <a:avLst/>
          </a:prstGeom>
          <a:noFill/>
        </p:spPr>
        <p:txBody>
          <a:bodyPr wrap="square" rtlCol="0">
            <a:spAutoFit/>
          </a:bodyPr>
          <a:lstStyle/>
          <a:p>
            <a:pPr algn="ctr"/>
            <a:r>
              <a:rPr lang="en-US" sz="1000" dirty="0"/>
              <a:t>Source: </a:t>
            </a:r>
            <a:r>
              <a:rPr lang="en-US" sz="1000" dirty="0">
                <a:hlinkClick r:id="rId3"/>
              </a:rPr>
              <a:t>www.Computer.HowStuffWorks.com</a:t>
            </a:r>
            <a:endParaRPr lang="en-US" sz="1000" dirty="0"/>
          </a:p>
        </p:txBody>
      </p:sp>
      <p:grpSp>
        <p:nvGrpSpPr>
          <p:cNvPr id="2" name="Group 8"/>
          <p:cNvGrpSpPr/>
          <p:nvPr/>
        </p:nvGrpSpPr>
        <p:grpSpPr>
          <a:xfrm>
            <a:off x="8230553" y="1469996"/>
            <a:ext cx="2046266" cy="1959004"/>
            <a:chOff x="5663009" y="1761806"/>
            <a:chExt cx="2808368" cy="2857522"/>
          </a:xfrm>
        </p:grpSpPr>
        <p:pic>
          <p:nvPicPr>
            <p:cNvPr id="1028" name="Picture 4" descr="http://www.motionvfx.com/pliki/image/mBlog_PICTURES/November11/microsoft-office.jpg"/>
            <p:cNvPicPr>
              <a:picLocks noChangeAspect="1" noChangeArrowheads="1"/>
            </p:cNvPicPr>
            <p:nvPr/>
          </p:nvPicPr>
          <p:blipFill>
            <a:blip r:embed="rId4" cstate="print"/>
            <a:srcRect/>
            <a:stretch>
              <a:fillRect/>
            </a:stretch>
          </p:blipFill>
          <p:spPr bwMode="auto">
            <a:xfrm>
              <a:off x="5663009" y="1761806"/>
              <a:ext cx="2808368" cy="2590916"/>
            </a:xfrm>
            <a:prstGeom prst="rect">
              <a:avLst/>
            </a:prstGeom>
            <a:noFill/>
          </p:spPr>
        </p:pic>
        <p:sp>
          <p:nvSpPr>
            <p:cNvPr id="8" name="TextBox 7"/>
            <p:cNvSpPr txBox="1"/>
            <p:nvPr/>
          </p:nvSpPr>
          <p:spPr>
            <a:xfrm>
              <a:off x="5858029" y="4305068"/>
              <a:ext cx="2530258" cy="314260"/>
            </a:xfrm>
            <a:prstGeom prst="rect">
              <a:avLst/>
            </a:prstGeom>
            <a:noFill/>
          </p:spPr>
          <p:txBody>
            <a:bodyPr wrap="square" rtlCol="0">
              <a:spAutoFit/>
            </a:bodyPr>
            <a:lstStyle/>
            <a:p>
              <a:pPr algn="ctr"/>
              <a:r>
                <a:rPr lang="en-US" sz="800" dirty="0"/>
                <a:t>Source: Motionvfx.com</a:t>
              </a:r>
            </a:p>
          </p:txBody>
        </p:sp>
      </p:grpSp>
      <p:grpSp>
        <p:nvGrpSpPr>
          <p:cNvPr id="5" name="Group 11"/>
          <p:cNvGrpSpPr/>
          <p:nvPr/>
        </p:nvGrpSpPr>
        <p:grpSpPr>
          <a:xfrm>
            <a:off x="7900583" y="3772971"/>
            <a:ext cx="2706207" cy="1877222"/>
            <a:chOff x="5510693" y="1654306"/>
            <a:chExt cx="2706207" cy="1877222"/>
          </a:xfrm>
        </p:grpSpPr>
        <p:pic>
          <p:nvPicPr>
            <p:cNvPr id="1030" name="Picture 6" descr="http://km.support.apple.com/library/APPLE/APPLECARE_ALLGEOS/HT2476/en_US/HT2476-Lion-LaunchpadApp-002-en.png"/>
            <p:cNvPicPr>
              <a:picLocks noChangeAspect="1" noChangeArrowheads="1"/>
            </p:cNvPicPr>
            <p:nvPr/>
          </p:nvPicPr>
          <p:blipFill>
            <a:blip r:embed="rId5" cstate="print"/>
            <a:srcRect/>
            <a:stretch>
              <a:fillRect/>
            </a:stretch>
          </p:blipFill>
          <p:spPr bwMode="auto">
            <a:xfrm>
              <a:off x="5510693" y="1654306"/>
              <a:ext cx="2706207" cy="1691380"/>
            </a:xfrm>
            <a:prstGeom prst="roundRect">
              <a:avLst>
                <a:gd name="adj" fmla="val 4393"/>
              </a:avLst>
            </a:prstGeom>
            <a:noFill/>
            <a:effectLst>
              <a:outerShdw blurRad="50800" dist="38100" dir="2700000" algn="tl" rotWithShape="0">
                <a:prstClr val="black">
                  <a:alpha val="40000"/>
                </a:prstClr>
              </a:outerShdw>
            </a:effectLst>
          </p:spPr>
        </p:pic>
        <p:sp>
          <p:nvSpPr>
            <p:cNvPr id="11" name="TextBox 10"/>
            <p:cNvSpPr txBox="1"/>
            <p:nvPr/>
          </p:nvSpPr>
          <p:spPr>
            <a:xfrm>
              <a:off x="6090415" y="3316084"/>
              <a:ext cx="1450722" cy="215444"/>
            </a:xfrm>
            <a:prstGeom prst="rect">
              <a:avLst/>
            </a:prstGeom>
            <a:noFill/>
            <a:effectLst/>
          </p:spPr>
          <p:txBody>
            <a:bodyPr wrap="square" rtlCol="0">
              <a:spAutoFit/>
            </a:bodyPr>
            <a:lstStyle/>
            <a:p>
              <a:pPr algn="ctr"/>
              <a:r>
                <a:rPr lang="en-US" sz="800" dirty="0"/>
                <a:t>Source: support.apple.com</a:t>
              </a:r>
            </a:p>
          </p:txBody>
        </p:sp>
      </p:grpSp>
    </p:spTree>
    <p:extLst>
      <p:ext uri="{BB962C8B-B14F-4D97-AF65-F5344CB8AC3E}">
        <p14:creationId xmlns:p14="http://schemas.microsoft.com/office/powerpoint/2010/main" val="163454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25600" y="2800351"/>
            <a:ext cx="8940800" cy="1177407"/>
          </a:xfrm>
        </p:spPr>
        <p:txBody>
          <a:bodyPr/>
          <a:lstStyle/>
          <a:p>
            <a:r>
              <a:rPr lang="en-US" dirty="0"/>
              <a:t>UNIT 5 – SECTION 2</a:t>
            </a:r>
            <a:br>
              <a:rPr lang="en-US" dirty="0"/>
            </a:br>
            <a:br>
              <a:rPr lang="en-US" sz="1050" dirty="0"/>
            </a:br>
            <a:r>
              <a:rPr lang="en-US" sz="2400" b="0" dirty="0">
                <a:solidFill>
                  <a:schemeClr val="tx1"/>
                </a:solidFill>
              </a:rPr>
              <a:t>Virtual Machines</a:t>
            </a:r>
            <a:endParaRPr lang="en-US" b="0" dirty="0">
              <a:solidFill>
                <a:schemeClr val="tx1"/>
              </a:solidFill>
            </a:endParaRPr>
          </a:p>
        </p:txBody>
      </p:sp>
    </p:spTree>
    <p:extLst>
      <p:ext uri="{BB962C8B-B14F-4D97-AF65-F5344CB8AC3E}">
        <p14:creationId xmlns:p14="http://schemas.microsoft.com/office/powerpoint/2010/main" val="444558239"/>
      </p:ext>
    </p:extLst>
  </p:cSld>
  <p:clrMapOvr>
    <a:masterClrMapping/>
  </p:clrMapOvr>
  <p:transition>
    <p:fade/>
  </p:transition>
</p:sld>
</file>

<file path=ppt/theme/theme1.xml><?xml version="1.0" encoding="utf-8"?>
<a:theme xmlns:a="http://schemas.openxmlformats.org/drawingml/2006/main" name="1_Office Theme">
  <a:themeElements>
    <a:clrScheme name="Bernies Brief">
      <a:dk1>
        <a:sysClr val="windowText" lastClr="000000"/>
      </a:dk1>
      <a:lt1>
        <a:sysClr val="window" lastClr="FFFFFF"/>
      </a:lt1>
      <a:dk2>
        <a:srgbClr val="013F7F"/>
      </a:dk2>
      <a:lt2>
        <a:srgbClr val="001374"/>
      </a:lt2>
      <a:accent1>
        <a:srgbClr val="329998"/>
      </a:accent1>
      <a:accent2>
        <a:srgbClr val="494949"/>
      </a:accent2>
      <a:accent3>
        <a:srgbClr val="027EFF"/>
      </a:accent3>
      <a:accent4>
        <a:srgbClr val="241CC4"/>
      </a:accent4>
      <a:accent5>
        <a:srgbClr val="027EFF"/>
      </a:accent5>
      <a:accent6>
        <a:srgbClr val="81CFFF"/>
      </a:accent6>
      <a:hlink>
        <a:srgbClr val="005EC0"/>
      </a:hlink>
      <a:folHlink>
        <a:srgbClr val="005E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9E1B2FC1C446459DAAF3616E1B57E8" ma:contentTypeVersion="1" ma:contentTypeDescription="Create a new document." ma:contentTypeScope="" ma:versionID="0a11aa35e960c28540b6de1282e24e24">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64A34A-D24F-4A45-A957-244505082173}"/>
</file>

<file path=customXml/itemProps2.xml><?xml version="1.0" encoding="utf-8"?>
<ds:datastoreItem xmlns:ds="http://schemas.openxmlformats.org/officeDocument/2006/customXml" ds:itemID="{67003AA9-8554-4A68-A976-351C34618004}"/>
</file>

<file path=customXml/itemProps3.xml><?xml version="1.0" encoding="utf-8"?>
<ds:datastoreItem xmlns:ds="http://schemas.openxmlformats.org/officeDocument/2006/customXml" ds:itemID="{F1AF1315-D6B9-4A50-AAC5-4F38CE5D9D5C}"/>
</file>

<file path=docProps/app.xml><?xml version="1.0" encoding="utf-8"?>
<Properties xmlns="http://schemas.openxmlformats.org/officeDocument/2006/extended-properties" xmlns:vt="http://schemas.openxmlformats.org/officeDocument/2006/docPropsVTypes">
  <Template/>
  <TotalTime>59</TotalTime>
  <Words>1080</Words>
  <Application>Microsoft Office PowerPoint</Application>
  <PresentationFormat>Widescreen</PresentationFormat>
  <Paragraphs>166</Paragraphs>
  <Slides>18</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Consolas</vt:lpstr>
      <vt:lpstr>1_Office Theme</vt:lpstr>
      <vt:lpstr>UNIT 5 Computer Basics and Virtualization</vt:lpstr>
      <vt:lpstr>Learning Objectives</vt:lpstr>
      <vt:lpstr>UNIT 5 – SECTION 1  How Computers Work</vt:lpstr>
      <vt:lpstr>Computer Anatomy 101</vt:lpstr>
      <vt:lpstr>Software: The BIOS</vt:lpstr>
      <vt:lpstr>Software: Operating System</vt:lpstr>
      <vt:lpstr>Major Operating System Families</vt:lpstr>
      <vt:lpstr>Software: Applications</vt:lpstr>
      <vt:lpstr>UNIT 5 – SECTION 2  Virtual Machines</vt:lpstr>
      <vt:lpstr>What is a VM?</vt:lpstr>
      <vt:lpstr>VM Terminology</vt:lpstr>
      <vt:lpstr>VM Advantages</vt:lpstr>
      <vt:lpstr>VM Disadvantages</vt:lpstr>
      <vt:lpstr>VMware Workstation Player</vt:lpstr>
      <vt:lpstr>Checksums</vt:lpstr>
      <vt:lpstr>Opening an Image</vt:lpstr>
      <vt:lpstr>UNIT 5 – SECTION 3  Networking Basics</vt:lpstr>
      <vt:lpstr>Networking Basics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Computer Basics and Virtualization</dc:title>
  <dc:creator>Rebecca Dalton</dc:creator>
  <cp:lastModifiedBy>Rebecca Dalton</cp:lastModifiedBy>
  <cp:revision>9</cp:revision>
  <dcterms:created xsi:type="dcterms:W3CDTF">2018-07-18T19:46:53Z</dcterms:created>
  <dcterms:modified xsi:type="dcterms:W3CDTF">2021-08-16T19:08:46Z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0x0101006C9E1B2FC1C446459DAAF3616E1B57E8</vt:lpwstr>
  </property>
</Properties>
</file>