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8"/>
  </p:notesMasterIdLst>
  <p:sldIdLst>
    <p:sldId id="257" r:id="rId5"/>
    <p:sldId id="258" r:id="rId6"/>
    <p:sldId id="272" r:id="rId7"/>
    <p:sldId id="260" r:id="rId8"/>
    <p:sldId id="262" r:id="rId9"/>
    <p:sldId id="263" r:id="rId10"/>
    <p:sldId id="264" r:id="rId11"/>
    <p:sldId id="265" r:id="rId12"/>
    <p:sldId id="273" r:id="rId13"/>
    <p:sldId id="259" r:id="rId14"/>
    <p:sldId id="270" r:id="rId15"/>
    <p:sldId id="26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k Zaborowski" initials="FZ" lastIdx="2" clrIdx="0">
    <p:extLst>
      <p:ext uri="{19B8F6BF-5375-455C-9EA6-DF929625EA0E}">
        <p15:presenceInfo xmlns:p15="http://schemas.microsoft.com/office/powerpoint/2012/main" userId="S-1-5-21-153817658-1770782793-1062434389-28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725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1672A-9C51-4E87-9BFD-AB4E65EE1F8B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D7AA9F-A318-47F9-AF5C-89E6F6057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61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EC733-6EF2-4363-BCD9-F0918EE4ABB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525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EC733-6EF2-4363-BCD9-F0918EE4ABBD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65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7F718-1DB6-E248-92C1-ED9240477B9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944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EC733-6EF2-4363-BCD9-F0918EE4ABBD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233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34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8C660D6-8387-4EA7-8931-7E66080EC1CF}"/>
              </a:ext>
            </a:extLst>
          </p:cNvPr>
          <p:cNvSpPr/>
          <p:nvPr userDrawn="1"/>
        </p:nvSpPr>
        <p:spPr>
          <a:xfrm>
            <a:off x="0" y="0"/>
            <a:ext cx="12192000" cy="1447800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EE58F20-ADA0-4109-B1E1-62A5CCFE6D34}"/>
              </a:ext>
            </a:extLst>
          </p:cNvPr>
          <p:cNvCxnSpPr/>
          <p:nvPr userDrawn="1"/>
        </p:nvCxnSpPr>
        <p:spPr>
          <a:xfrm>
            <a:off x="0" y="1447800"/>
            <a:ext cx="12192000" cy="0"/>
          </a:xfrm>
          <a:prstGeom prst="line">
            <a:avLst/>
          </a:prstGeom>
          <a:ln w="38100">
            <a:solidFill>
              <a:srgbClr val="FFFFFF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4">
            <a:extLst>
              <a:ext uri="{FF2B5EF4-FFF2-40B4-BE49-F238E27FC236}">
                <a16:creationId xmlns:a16="http://schemas.microsoft.com/office/drawing/2014/main" id="{E097D5C0-08FD-4D02-BA1C-7B729A74DE7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625600" y="2438401"/>
            <a:ext cx="8940800" cy="1842655"/>
          </a:xfrm>
          <a:prstGeom prst="roundRect">
            <a:avLst>
              <a:gd name="adj" fmla="val 6755"/>
            </a:avLst>
          </a:prstGeom>
          <a:solidFill>
            <a:schemeClr val="bg1"/>
          </a:solidFill>
          <a:ln w="69850">
            <a:solidFill>
              <a:srgbClr val="FFFFFF">
                <a:alpha val="47842"/>
              </a:srgbClr>
            </a:solidFill>
            <a:round/>
            <a:headEnd/>
            <a:tailEnd/>
          </a:ln>
        </p:spPr>
        <p:txBody>
          <a:bodyPr lIns="82058" tIns="41029" rIns="82058" bIns="41029"/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5A9671F-C0A7-4C54-856C-9388B6F241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2699442"/>
            <a:ext cx="8940800" cy="1336023"/>
          </a:xfrm>
        </p:spPr>
        <p:txBody>
          <a:bodyPr/>
          <a:lstStyle>
            <a:lvl1pPr>
              <a:defRPr sz="28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30D708-A010-41C7-BF9F-42F48CA9991A}"/>
              </a:ext>
            </a:extLst>
          </p:cNvPr>
          <p:cNvSpPr/>
          <p:nvPr userDrawn="1"/>
        </p:nvSpPr>
        <p:spPr>
          <a:xfrm>
            <a:off x="0" y="0"/>
            <a:ext cx="12192000" cy="1447800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60DAC1-4EEC-4D78-8BBE-D9E7A65400B2}"/>
              </a:ext>
            </a:extLst>
          </p:cNvPr>
          <p:cNvCxnSpPr/>
          <p:nvPr userDrawn="1"/>
        </p:nvCxnSpPr>
        <p:spPr>
          <a:xfrm>
            <a:off x="0" y="1447800"/>
            <a:ext cx="12192000" cy="0"/>
          </a:xfrm>
          <a:prstGeom prst="line">
            <a:avLst/>
          </a:prstGeom>
          <a:ln w="38100">
            <a:solidFill>
              <a:srgbClr val="FFFFFF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514EF74-CA58-4D48-BCDC-AE06E440684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50568" y="379413"/>
            <a:ext cx="99811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CYBERPATRIOT </a:t>
            </a: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B29F3D1-B2BA-4878-8032-1633472B04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456" y="125754"/>
            <a:ext cx="1167452" cy="116745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413EF2B-BACF-4EC0-A5F5-7D1F5955CC17}"/>
              </a:ext>
            </a:extLst>
          </p:cNvPr>
          <p:cNvSpPr txBox="1"/>
          <p:nvPr userDrawn="1"/>
        </p:nvSpPr>
        <p:spPr>
          <a:xfrm>
            <a:off x="6153912" y="417499"/>
            <a:ext cx="59618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 AIR FORCE ASSOCIATION’S</a:t>
            </a:r>
            <a:b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NATIONAL YOUTH CYBER EDUCATION PROGRAM</a:t>
            </a: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6D969EC-BEEA-4858-86C7-4DE3EE409978}"/>
              </a:ext>
            </a:extLst>
          </p:cNvPr>
          <p:cNvCxnSpPr/>
          <p:nvPr userDrawn="1"/>
        </p:nvCxnSpPr>
        <p:spPr>
          <a:xfrm>
            <a:off x="6035040" y="356616"/>
            <a:ext cx="0" cy="79552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04A67FF-F038-4B98-AA50-D534DE60EDB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258229" y="6426244"/>
            <a:ext cx="424232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program of the Air Force Association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4DB78CB-5C1B-4325-966C-CB7F6AE065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20157" y="6411312"/>
            <a:ext cx="291069" cy="29274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A14B5C8-7F82-4CB5-AE75-D14EB7BFAFC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8734" y="6403000"/>
            <a:ext cx="284882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www.uscyberpatriot.org</a:t>
            </a:r>
          </a:p>
        </p:txBody>
      </p:sp>
    </p:spTree>
    <p:extLst>
      <p:ext uri="{BB962C8B-B14F-4D97-AF65-F5344CB8AC3E}">
        <p14:creationId xmlns:p14="http://schemas.microsoft.com/office/powerpoint/2010/main" val="58748099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973CCD2-0B84-4A13-B00D-8C6716469711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1138261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CF0641C-6700-49EB-9620-8D4A99C44818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54868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CF3DE33-ACD2-4C31-A559-A7AAF040C8B6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3447041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5C8ED9A-1A6B-4D08-BEDE-3B2114E4B72F}" type="slidenum">
              <a:rPr 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1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gradFill rotWithShape="0">
          <a:gsLst>
            <a:gs pos="0">
              <a:srgbClr val="B2B2B2"/>
            </a:gs>
            <a:gs pos="62000">
              <a:srgbClr val="A1A1A1"/>
            </a:gs>
            <a:gs pos="100000">
              <a:srgbClr val="808080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9262E849-D5A5-4084-B300-A4FF2A33628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258229" y="6426244"/>
            <a:ext cx="424232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program of the Air Force Association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5858AE9-9158-4ACB-83A1-3F3EAD8E2E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20157" y="6411312"/>
            <a:ext cx="291069" cy="29274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AB25F72-CDB6-4FFE-AE5F-3284C292CAD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8734" y="6403000"/>
            <a:ext cx="284882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www.uscyberpatriot.org</a:t>
            </a:r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40F0476A-F011-4760-8FA4-CA654E85FF0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625600" y="2438401"/>
            <a:ext cx="8940800" cy="1843043"/>
          </a:xfrm>
          <a:prstGeom prst="roundRect">
            <a:avLst>
              <a:gd name="adj" fmla="val 6755"/>
            </a:avLst>
          </a:prstGeom>
          <a:solidFill>
            <a:schemeClr val="bg1"/>
          </a:solidFill>
          <a:ln w="69850">
            <a:solidFill>
              <a:srgbClr val="FFFFFF">
                <a:alpha val="47842"/>
              </a:srgbClr>
            </a:solidFill>
            <a:round/>
            <a:headEnd/>
            <a:tailEnd/>
          </a:ln>
        </p:spPr>
        <p:txBody>
          <a:bodyPr lIns="82058" tIns="41029" rIns="82058" bIns="41029"/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C1582A1A-90B8-4F60-805E-43442FE0F1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2800351"/>
            <a:ext cx="8940800" cy="1177407"/>
          </a:xfrm>
        </p:spPr>
        <p:txBody>
          <a:bodyPr/>
          <a:lstStyle>
            <a:lvl1pPr>
              <a:defRPr sz="28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822B614-D71B-4295-8A54-AC3F4B793F8A}"/>
              </a:ext>
            </a:extLst>
          </p:cNvPr>
          <p:cNvSpPr/>
          <p:nvPr userDrawn="1"/>
        </p:nvSpPr>
        <p:spPr>
          <a:xfrm>
            <a:off x="0" y="0"/>
            <a:ext cx="12192000" cy="1447800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5F4C22B-33FC-4026-B3C1-BBA30494B84B}"/>
              </a:ext>
            </a:extLst>
          </p:cNvPr>
          <p:cNvCxnSpPr/>
          <p:nvPr userDrawn="1"/>
        </p:nvCxnSpPr>
        <p:spPr>
          <a:xfrm>
            <a:off x="0" y="1447800"/>
            <a:ext cx="12192000" cy="0"/>
          </a:xfrm>
          <a:prstGeom prst="line">
            <a:avLst/>
          </a:prstGeom>
          <a:ln w="38100">
            <a:solidFill>
              <a:srgbClr val="FFFFFF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91A7488-6887-4DA9-B81A-E805F7CE62B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50568" y="379413"/>
            <a:ext cx="418471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CYBERPATRIOT </a:t>
            </a: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F921B96-B403-4421-9AB2-892659F979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456" y="125754"/>
            <a:ext cx="1167452" cy="116745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CE2FEAE-36B5-4DCE-A663-1A5061D51C1F}"/>
              </a:ext>
            </a:extLst>
          </p:cNvPr>
          <p:cNvSpPr txBox="1"/>
          <p:nvPr userDrawn="1"/>
        </p:nvSpPr>
        <p:spPr>
          <a:xfrm>
            <a:off x="6153912" y="417499"/>
            <a:ext cx="59618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 AIR FORCE ASSOCIATION’S</a:t>
            </a:r>
            <a:b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NATIONAL YOUTH CYBER EDUCATION PROGRAM</a:t>
            </a: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B9735A6-C77C-4C4B-A026-CFC3075CF1E8}"/>
              </a:ext>
            </a:extLst>
          </p:cNvPr>
          <p:cNvCxnSpPr/>
          <p:nvPr userDrawn="1"/>
        </p:nvCxnSpPr>
        <p:spPr>
          <a:xfrm>
            <a:off x="6035040" y="356616"/>
            <a:ext cx="0" cy="79552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70369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12192000" cy="1096963"/>
          </a:xfrm>
          <a:prstGeom prst="rect">
            <a:avLst/>
          </a:prstGeom>
          <a:solidFill>
            <a:srgbClr val="003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346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077913"/>
            <a:ext cx="12192000" cy="0"/>
          </a:xfrm>
          <a:prstGeom prst="line">
            <a:avLst/>
          </a:prstGeom>
          <a:ln w="57150">
            <a:solidFill>
              <a:schemeClr val="bg1">
                <a:alpha val="4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342" y="231653"/>
            <a:ext cx="9783777" cy="578802"/>
          </a:xfrm>
        </p:spPr>
        <p:txBody>
          <a:bodyPr/>
          <a:lstStyle>
            <a:lvl1pPr algn="l">
              <a:defRPr sz="34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509623"/>
            <a:ext cx="10728960" cy="4633793"/>
          </a:xfrm>
        </p:spPr>
        <p:txBody>
          <a:bodyPr/>
          <a:lstStyle>
            <a:lvl1pPr marL="228600" indent="-228600"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BF4266-A0D0-48C1-A410-EF815D5674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52259" y="6437376"/>
            <a:ext cx="417402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Air Force Association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94546184-5F09-4A1A-9D41-8F0EC1A87C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65428" y="6338948"/>
            <a:ext cx="678004" cy="365125"/>
          </a:xfrm>
        </p:spPr>
        <p:txBody>
          <a:bodyPr/>
          <a:lstStyle>
            <a:lvl1pPr algn="ctr">
              <a:defRPr sz="1000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8B47EDC-70F1-447E-86E6-DFEA746573BF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0578337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1B1A7A8-CDE3-42F1-8A6C-4B964FBB0E40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0587182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B420F23-6CD2-4079-BB30-9FE494229382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6390376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A5634FB-DAB3-4A29-AD68-134257F14A1C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8380028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B9782E5-ACA4-4D15-B3D8-500A238BD417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4690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0103335-84F7-4DDE-BAD8-5EAA68F75C1D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51139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51F2012-6616-4294-972B-0802332FAE39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2169830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85597BB-8BDB-4775-B666-9E4B0F3A5805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9834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indows.microsoft.com/en-us/windows/desktop-overview#1TC=windows-7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indows.microsoft.com/en-us/windows/using-menus-buttons-bars-boxes#1TC=windows-7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indows.microsoft.com/en-us/windows/working-with-windows#1TC=windows-7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redmondmag.com/articles/2015/04/08/windows-xp-usage.aspx" TargetMode="Externa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2699442"/>
            <a:ext cx="8940800" cy="1336023"/>
          </a:xfrm>
        </p:spPr>
        <p:txBody>
          <a:bodyPr/>
          <a:lstStyle/>
          <a:p>
            <a:r>
              <a:rPr lang="en-US" dirty="0"/>
              <a:t>UNIT 6</a:t>
            </a:r>
            <a:br>
              <a:rPr lang="en-US" dirty="0"/>
            </a:br>
            <a:br>
              <a:rPr lang="en-US" sz="1050" dirty="0"/>
            </a:br>
            <a:r>
              <a:rPr lang="en-US" sz="2400" b="0" dirty="0">
                <a:solidFill>
                  <a:schemeClr val="tx1"/>
                </a:solidFill>
              </a:rPr>
              <a:t>Microsoft Windows Basics</a:t>
            </a:r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64749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 Windows: Desktop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88136" y="1901952"/>
            <a:ext cx="4855464" cy="4022008"/>
          </a:xfrm>
        </p:spPr>
        <p:txBody>
          <a:bodyPr>
            <a:noAutofit/>
          </a:bodyPr>
          <a:lstStyle/>
          <a:p>
            <a:pPr>
              <a:spcAft>
                <a:spcPts val="1900"/>
              </a:spcAft>
            </a:pPr>
            <a:r>
              <a:rPr lang="en-US" sz="1400" dirty="0">
                <a:solidFill>
                  <a:schemeClr val="accent1"/>
                </a:solidFill>
              </a:rPr>
              <a:t>Recycle Bin: </a:t>
            </a:r>
            <a:r>
              <a:rPr lang="en-US" sz="1400" dirty="0"/>
              <a:t>deleted files are sent here before being completely deleted from a computer</a:t>
            </a:r>
          </a:p>
          <a:p>
            <a:pPr>
              <a:spcAft>
                <a:spcPts val="1900"/>
              </a:spcAft>
            </a:pP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spcAft>
                <a:spcPts val="1900"/>
              </a:spcAft>
            </a:pPr>
            <a:r>
              <a:rPr lang="en-US" sz="1400" dirty="0">
                <a:solidFill>
                  <a:schemeClr val="accent1"/>
                </a:solidFill>
              </a:rPr>
              <a:t>Icons/Shortcuts: </a:t>
            </a:r>
            <a:r>
              <a:rPr lang="en-US" sz="1400" dirty="0"/>
              <a:t>thumbnail pictures that represent folders, files, and programs on the OS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1"/>
                </a:solidFill>
              </a:rPr>
              <a:t>Start (Windows) Button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5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1"/>
                </a:solidFill>
              </a:rPr>
              <a:t>Search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spcAft>
                <a:spcPts val="1900"/>
              </a:spcAft>
            </a:pPr>
            <a:r>
              <a:rPr lang="en-US" sz="1400" dirty="0">
                <a:solidFill>
                  <a:schemeClr val="accent1"/>
                </a:solidFill>
              </a:rPr>
              <a:t>Task Bar: </a:t>
            </a:r>
            <a:r>
              <a:rPr lang="en-US" sz="1400" dirty="0"/>
              <a:t>shows which files and programs are open </a:t>
            </a:r>
          </a:p>
          <a:p>
            <a:pPr>
              <a:spcAft>
                <a:spcPts val="1900"/>
              </a:spcAft>
            </a:pPr>
            <a:r>
              <a:rPr lang="en-US" sz="1400" dirty="0">
                <a:solidFill>
                  <a:schemeClr val="accent1"/>
                </a:solidFill>
              </a:rPr>
              <a:t>Notification Area: </a:t>
            </a:r>
            <a:r>
              <a:rPr lang="en-US" sz="1400" dirty="0"/>
              <a:t>area for information about computer settings</a:t>
            </a:r>
          </a:p>
          <a:p>
            <a:pPr>
              <a:spcAft>
                <a:spcPts val="1900"/>
              </a:spcAft>
            </a:pP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spcAft>
                <a:spcPts val="1900"/>
              </a:spcAft>
            </a:pP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C750F7-C489-4F5E-AFA7-101AF2CEF4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47EDC-70F1-447E-86E6-DFEA746573BF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48024" y="6153912"/>
            <a:ext cx="42959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Source: </a:t>
            </a:r>
            <a:r>
              <a:rPr lang="en-US" sz="800" dirty="0">
                <a:hlinkClick r:id="rId2"/>
              </a:rPr>
              <a:t>http://windows.microsoft.com/en-us/windows/desktop-overview#1TC=windows-7</a:t>
            </a:r>
            <a:r>
              <a:rPr lang="en-US" sz="800" dirty="0"/>
              <a:t> </a:t>
            </a:r>
          </a:p>
          <a:p>
            <a:pPr algn="ctr"/>
            <a:endParaRPr lang="en-US" sz="800" dirty="0"/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 flipV="1">
            <a:off x="5586984" y="2325615"/>
            <a:ext cx="725613" cy="993657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577189" y="2858045"/>
            <a:ext cx="694427" cy="448572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5586984" y="3310128"/>
            <a:ext cx="684220" cy="93652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</p:cNvCxnSpPr>
          <p:nvPr/>
        </p:nvCxnSpPr>
        <p:spPr>
          <a:xfrm flipV="1">
            <a:off x="5600629" y="2069794"/>
            <a:ext cx="764275" cy="89578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cxnSpLocks/>
          </p:cNvCxnSpPr>
          <p:nvPr/>
        </p:nvCxnSpPr>
        <p:spPr>
          <a:xfrm>
            <a:off x="3337560" y="3950208"/>
            <a:ext cx="3016432" cy="392114"/>
          </a:xfrm>
          <a:prstGeom prst="bentConnector3">
            <a:avLst>
              <a:gd name="adj1" fmla="val 86377"/>
            </a:avLst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5774420" y="4483471"/>
            <a:ext cx="4699532" cy="421038"/>
            <a:chOff x="3768788" y="5230491"/>
            <a:chExt cx="4765612" cy="301962"/>
          </a:xfrm>
        </p:grpSpPr>
        <p:cxnSp>
          <p:nvCxnSpPr>
            <p:cNvPr id="33" name="Straight Connector 32"/>
            <p:cNvCxnSpPr>
              <a:cxnSpLocks/>
            </p:cNvCxnSpPr>
            <p:nvPr/>
          </p:nvCxnSpPr>
          <p:spPr>
            <a:xfrm>
              <a:off x="3768788" y="5532453"/>
              <a:ext cx="3284895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7039992" y="5377140"/>
              <a:ext cx="0" cy="146649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4654788" y="5377140"/>
              <a:ext cx="3879612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4656346" y="5230491"/>
              <a:ext cx="0" cy="146649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8531165" y="5230491"/>
              <a:ext cx="0" cy="146649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655FB66-5CAB-4304-80C1-82CDEB086B78}"/>
              </a:ext>
            </a:extLst>
          </p:cNvPr>
          <p:cNvSpPr/>
          <p:nvPr/>
        </p:nvSpPr>
        <p:spPr>
          <a:xfrm>
            <a:off x="6452616" y="1297859"/>
            <a:ext cx="42209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900"/>
              </a:spcAft>
            </a:pPr>
            <a:r>
              <a:rPr lang="en-US" sz="1600" dirty="0"/>
              <a:t>This is the main screen area a user sees after logging in on most Windows operating systems.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980" y="1943212"/>
            <a:ext cx="4572000" cy="2457582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 flipV="1">
            <a:off x="10673605" y="4433163"/>
            <a:ext cx="32628" cy="1286032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5659564" y="5709365"/>
            <a:ext cx="5037488" cy="983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cxnSpLocks/>
          </p:cNvCxnSpPr>
          <p:nvPr/>
        </p:nvCxnSpPr>
        <p:spPr>
          <a:xfrm>
            <a:off x="2194560" y="4481303"/>
            <a:ext cx="4320677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6515236" y="4400795"/>
            <a:ext cx="0" cy="9527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349EE15-0F65-4578-804C-FA16BF71A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Microsoft Windows: Start Menu and Start Screen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8952" y="1509623"/>
            <a:ext cx="5806440" cy="4633793"/>
          </a:xfrm>
        </p:spPr>
        <p:txBody>
          <a:bodyPr>
            <a:noAutofit/>
          </a:bodyPr>
          <a:lstStyle/>
          <a:p>
            <a:pPr>
              <a:spcAft>
                <a:spcPts val="900"/>
              </a:spcAft>
            </a:pPr>
            <a:r>
              <a:rPr lang="en-US" sz="2000" dirty="0"/>
              <a:t>All Windows OSes until Windows 8 included a Start button in the task bar</a:t>
            </a:r>
          </a:p>
          <a:p>
            <a:pPr>
              <a:spcAft>
                <a:spcPts val="900"/>
              </a:spcAft>
            </a:pPr>
            <a:r>
              <a:rPr lang="en-US" sz="2000" dirty="0"/>
              <a:t>Clicking the Start button brings up the </a:t>
            </a:r>
            <a:r>
              <a:rPr lang="en-US" sz="2000" dirty="0">
                <a:solidFill>
                  <a:schemeClr val="accent1"/>
                </a:solidFill>
              </a:rPr>
              <a:t>Start Menu</a:t>
            </a:r>
          </a:p>
          <a:p>
            <a:pPr>
              <a:spcAft>
                <a:spcPts val="900"/>
              </a:spcAft>
            </a:pPr>
            <a:r>
              <a:rPr lang="en-US" sz="2000" dirty="0"/>
              <a:t>From the </a:t>
            </a:r>
            <a:r>
              <a:rPr lang="en-US" sz="2000" dirty="0">
                <a:solidFill>
                  <a:schemeClr val="accent1"/>
                </a:solidFill>
              </a:rPr>
              <a:t>Start Menu</a:t>
            </a:r>
            <a:r>
              <a:rPr lang="en-US" sz="2000" dirty="0"/>
              <a:t>,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/>
              <a:t>users can search their system, open files and programs, and access system tools</a:t>
            </a:r>
          </a:p>
          <a:p>
            <a:pPr>
              <a:spcAft>
                <a:spcPts val="900"/>
              </a:spcAft>
            </a:pPr>
            <a:r>
              <a:rPr lang="en-US" sz="2000" dirty="0"/>
              <a:t>Windows 8 did not have a Start button and replaced the </a:t>
            </a:r>
            <a:r>
              <a:rPr lang="en-US" sz="2000" dirty="0">
                <a:solidFill>
                  <a:schemeClr val="accent1"/>
                </a:solidFill>
              </a:rPr>
              <a:t>Start Menu </a:t>
            </a:r>
            <a:r>
              <a:rPr lang="en-US" sz="2000" dirty="0"/>
              <a:t>with the </a:t>
            </a:r>
            <a:r>
              <a:rPr lang="en-US" sz="2000" dirty="0">
                <a:solidFill>
                  <a:schemeClr val="accent1"/>
                </a:solidFill>
              </a:rPr>
              <a:t>Start Screen</a:t>
            </a:r>
          </a:p>
          <a:p>
            <a:pPr>
              <a:spcAft>
                <a:spcPts val="900"/>
              </a:spcAft>
            </a:pPr>
            <a:r>
              <a:rPr lang="en-US" sz="2000" dirty="0"/>
              <a:t>Windows 8.1 brought the Start button back to take users to the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1"/>
                </a:solidFill>
              </a:rPr>
              <a:t>Start Screen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04442D-84FC-4539-97B3-EAE1F8CC6D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47EDC-70F1-447E-86E6-DFEA746573BF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40805" y="6053329"/>
            <a:ext cx="5167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Source: </a:t>
            </a:r>
            <a:r>
              <a:rPr lang="en-US" sz="800" dirty="0">
                <a:hlinkClick r:id="rId2"/>
              </a:rPr>
              <a:t>http://windows.microsoft.com/en-us/windows/using-menus-buttons-bars-boxes#1TC=windows-7</a:t>
            </a:r>
            <a:r>
              <a:rPr lang="en-US" sz="800" dirty="0"/>
              <a:t> </a:t>
            </a:r>
          </a:p>
          <a:p>
            <a:pPr algn="ctr"/>
            <a:r>
              <a:rPr lang="en-US" sz="800" dirty="0"/>
              <a:t> </a:t>
            </a:r>
          </a:p>
          <a:p>
            <a:pPr algn="ctr"/>
            <a:endParaRPr lang="en-US" sz="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5809" y="1327604"/>
            <a:ext cx="1736425" cy="2202988"/>
          </a:xfrm>
          <a:prstGeom prst="rect">
            <a:avLst/>
          </a:prstGeom>
        </p:spPr>
      </p:pic>
      <p:pic>
        <p:nvPicPr>
          <p:cNvPr id="1026" name="Picture 2" descr="http://core0.staticworld.net/images/article/2012/11/live20tile20edite-100012542-or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607" y="3983734"/>
            <a:ext cx="3413760" cy="19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" t="22191" r="-1091" b="-391"/>
          <a:stretch/>
        </p:blipFill>
        <p:spPr>
          <a:xfrm>
            <a:off x="9537653" y="1327605"/>
            <a:ext cx="1984303" cy="21654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62530" y="3539849"/>
            <a:ext cx="1056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Windows 7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96764" y="3539849"/>
            <a:ext cx="11481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Windows 10 </a:t>
            </a:r>
          </a:p>
        </p:txBody>
      </p:sp>
    </p:spTree>
    <p:extLst>
      <p:ext uri="{BB962C8B-B14F-4D97-AF65-F5344CB8AC3E}">
        <p14:creationId xmlns:p14="http://schemas.microsoft.com/office/powerpoint/2010/main" val="54443684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 Windows: Directory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900"/>
              </a:spcAft>
            </a:pPr>
            <a:r>
              <a:rPr lang="en-US" sz="2800" dirty="0"/>
              <a:t>Files and folders can be accessed through </a:t>
            </a:r>
            <a:r>
              <a:rPr lang="en-US" sz="2800" dirty="0">
                <a:solidFill>
                  <a:schemeClr val="accent1"/>
                </a:solidFill>
              </a:rPr>
              <a:t>Windows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1"/>
                </a:solidFill>
              </a:rPr>
              <a:t>Explorer</a:t>
            </a:r>
          </a:p>
          <a:p>
            <a:pPr>
              <a:spcAft>
                <a:spcPts val="900"/>
              </a:spcAft>
            </a:pPr>
            <a:r>
              <a:rPr lang="en-US" sz="2800" dirty="0"/>
              <a:t>A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1"/>
                </a:solidFill>
              </a:rPr>
              <a:t>file path </a:t>
            </a:r>
            <a:r>
              <a:rPr lang="en-US" sz="2800" dirty="0"/>
              <a:t>is where a file is located on a system</a:t>
            </a:r>
          </a:p>
          <a:p>
            <a:pPr>
              <a:spcAft>
                <a:spcPts val="900"/>
              </a:spcAft>
            </a:pPr>
            <a:r>
              <a:rPr lang="en-US" sz="2800" dirty="0"/>
              <a:t>Example file </a:t>
            </a:r>
            <a:r>
              <a:rPr lang="en-US" sz="2800" dirty="0">
                <a:solidFill>
                  <a:schemeClr val="accent1"/>
                </a:solidFill>
              </a:rPr>
              <a:t>path:</a:t>
            </a:r>
          </a:p>
          <a:p>
            <a:pPr lvl="1"/>
            <a:r>
              <a:rPr lang="en-US" sz="2000" dirty="0"/>
              <a:t>C:\Program Files\iTunes\iTunes.exe</a:t>
            </a:r>
          </a:p>
          <a:p>
            <a:pPr lvl="2"/>
            <a:r>
              <a:rPr lang="en-US" sz="2000" dirty="0"/>
              <a:t>C:  - </a:t>
            </a:r>
            <a:r>
              <a:rPr lang="en-US" sz="2000" dirty="0">
                <a:solidFill>
                  <a:schemeClr val="accent1"/>
                </a:solidFill>
              </a:rPr>
              <a:t>Drive</a:t>
            </a:r>
          </a:p>
          <a:p>
            <a:pPr lvl="2"/>
            <a:r>
              <a:rPr lang="en-US" sz="2000" dirty="0"/>
              <a:t>\Program Files – </a:t>
            </a:r>
            <a:r>
              <a:rPr lang="en-US" sz="2000" dirty="0">
                <a:solidFill>
                  <a:schemeClr val="accent1"/>
                </a:solidFill>
              </a:rPr>
              <a:t>Folder</a:t>
            </a:r>
          </a:p>
          <a:p>
            <a:pPr lvl="2"/>
            <a:r>
              <a:rPr lang="en-US" sz="2000" dirty="0"/>
              <a:t>\iTunes - </a:t>
            </a:r>
            <a:r>
              <a:rPr lang="en-US" sz="2000" dirty="0">
                <a:solidFill>
                  <a:schemeClr val="accent1"/>
                </a:solidFill>
              </a:rPr>
              <a:t>Folder</a:t>
            </a:r>
          </a:p>
          <a:p>
            <a:pPr lvl="2"/>
            <a:r>
              <a:rPr lang="en-US" sz="2000" dirty="0"/>
              <a:t>\iTunes.exe - </a:t>
            </a:r>
            <a:r>
              <a:rPr lang="en-US" sz="2000" dirty="0">
                <a:solidFill>
                  <a:schemeClr val="accent1"/>
                </a:solidFill>
              </a:rPr>
              <a:t>File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CB76A3-20A3-4529-9A94-3797D44394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47EDC-70F1-447E-86E6-DFEA746573BF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92976" y="5952744"/>
            <a:ext cx="42959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Source: </a:t>
            </a:r>
            <a:r>
              <a:rPr lang="en-US" sz="800" dirty="0">
                <a:hlinkClick r:id="rId2"/>
              </a:rPr>
              <a:t>http://windows.microsoft.com/en-us/windows/working-with-windows#1TC=windows-7</a:t>
            </a:r>
            <a:r>
              <a:rPr lang="en-US" sz="800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456" y="2838250"/>
            <a:ext cx="4179928" cy="307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40680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 Windows: File Extensions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5503" y="1287555"/>
            <a:ext cx="11220994" cy="4633793"/>
          </a:xfrm>
        </p:spPr>
        <p:txBody>
          <a:bodyPr/>
          <a:lstStyle/>
          <a:p>
            <a:r>
              <a:rPr lang="en-US" dirty="0"/>
              <a:t>A group of letters occurring after a period in a file name, indicating the format of the file</a:t>
            </a:r>
          </a:p>
          <a:p>
            <a:r>
              <a:rPr lang="en-US" dirty="0"/>
              <a:t>Common file extensions in Windows: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E02166-03E3-4456-936E-AEB1750CF2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47EDC-70F1-447E-86E6-DFEA746573BF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98785" y="2264803"/>
            <a:ext cx="7414404" cy="3816429"/>
          </a:xfrm>
          <a:prstGeom prst="rect">
            <a:avLst/>
          </a:prstGeom>
          <a:noFill/>
        </p:spPr>
        <p:txBody>
          <a:bodyPr wrap="square" numCol="2" spcCol="18288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.bat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– executable batch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.bmp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– Bitmap graphics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.doc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– Word documents (pre-Office 2007)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.docx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– Word documents (Office 2007 and later)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.exe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– executable files/programs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.ppt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– PowerPoint files (pre-Office 2007)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.pptx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– PowerPoint files (Office 2007 and later)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.wav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– Microsoft audio 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.wmv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– Windows Media Video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.xls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– Excel spreadsheet (pre-Office 2007)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.xlsx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– Excel spreadsheet (Office 2007 and later)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8205497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Participants will understand what the Microsoft Windows operating system is and its basic history</a:t>
            </a:r>
          </a:p>
          <a:p>
            <a:pPr lvl="1"/>
            <a:r>
              <a:rPr lang="en-US" sz="2400" dirty="0"/>
              <a:t>Windows OS Basics</a:t>
            </a:r>
          </a:p>
          <a:p>
            <a:pPr lvl="1"/>
            <a:r>
              <a:rPr lang="en-US" sz="2400" dirty="0"/>
              <a:t>Windows Version History</a:t>
            </a:r>
          </a:p>
          <a:p>
            <a:pPr lvl="1"/>
            <a:r>
              <a:rPr lang="en-US" sz="2400" dirty="0"/>
              <a:t>Windows-Specific Terms and Definitions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CB4711-4B97-4B3A-B923-F8AF47ADF4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47EDC-70F1-447E-86E6-DFEA746573BF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625600" y="2800351"/>
            <a:ext cx="8940800" cy="1177407"/>
          </a:xfrm>
        </p:spPr>
        <p:txBody>
          <a:bodyPr/>
          <a:lstStyle/>
          <a:p>
            <a:r>
              <a:rPr lang="en-US" dirty="0"/>
              <a:t>UNIT 6 – SECTION 1</a:t>
            </a:r>
            <a:br>
              <a:rPr lang="en-US" dirty="0"/>
            </a:br>
            <a:br>
              <a:rPr lang="en-US" sz="1050" dirty="0"/>
            </a:br>
            <a:r>
              <a:rPr lang="en-US" sz="2400" b="0" dirty="0">
                <a:solidFill>
                  <a:schemeClr val="tx1"/>
                </a:solidFill>
              </a:rPr>
              <a:t>Windows Version History</a:t>
            </a:r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68956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Version History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 version of Windows widely released was MS-DOS in 1981</a:t>
            </a:r>
          </a:p>
          <a:p>
            <a:endParaRPr lang="en-US" sz="1500" dirty="0"/>
          </a:p>
          <a:p>
            <a:r>
              <a:rPr lang="en-US" dirty="0"/>
              <a:t>New workstation and server versions are often released around the same time and are closely related.</a:t>
            </a:r>
          </a:p>
          <a:p>
            <a:endParaRPr lang="en-US" sz="1500" dirty="0"/>
          </a:p>
          <a:p>
            <a:r>
              <a:rPr lang="en-US" dirty="0"/>
              <a:t>Only OSes that have been used in the</a:t>
            </a:r>
            <a:br>
              <a:rPr lang="en-US" dirty="0"/>
            </a:br>
            <a:r>
              <a:rPr lang="en-US" dirty="0"/>
              <a:t>competition will be covered.</a:t>
            </a:r>
          </a:p>
          <a:p>
            <a:endParaRPr lang="en-US" sz="1500" dirty="0"/>
          </a:p>
          <a:p>
            <a:r>
              <a:rPr lang="en-US" dirty="0"/>
              <a:t>Windows 10 and Server 2016 are not</a:t>
            </a:r>
            <a:br>
              <a:rPr lang="en-US" dirty="0"/>
            </a:br>
            <a:r>
              <a:rPr lang="en-US" dirty="0"/>
              <a:t>listed, though they were used in the </a:t>
            </a:r>
            <a:br>
              <a:rPr lang="en-US" dirty="0"/>
            </a:br>
            <a:r>
              <a:rPr lang="en-US" dirty="0"/>
              <a:t>competition.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7D6899-953C-4633-AC7B-5BB9B78950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47EDC-70F1-447E-86E6-DFEA746573BF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pic>
        <p:nvPicPr>
          <p:cNvPr id="1026" name="Picture 2" descr="http://compusup.com/images/Microsoft-Windows-logo-histo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376" y="2919406"/>
            <a:ext cx="4784321" cy="318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XP and Server 2003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31520" y="1509623"/>
            <a:ext cx="8028432" cy="463379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800" dirty="0">
                <a:solidFill>
                  <a:schemeClr val="accent1"/>
                </a:solidFill>
              </a:rPr>
              <a:t>Release Dates: </a:t>
            </a:r>
            <a:r>
              <a:rPr lang="en-US" sz="1800" dirty="0"/>
              <a:t>2001 (XP) and 2003 (Server 2003)</a:t>
            </a:r>
            <a:endParaRPr lang="en-US" sz="1800" u="sng" dirty="0"/>
          </a:p>
          <a:p>
            <a:pPr marL="0" indent="0">
              <a:lnSpc>
                <a:spcPct val="110000"/>
              </a:lnSpc>
              <a:buNone/>
            </a:pPr>
            <a:endParaRPr lang="en-US" sz="500" u="sng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>
                <a:solidFill>
                  <a:schemeClr val="accent1"/>
                </a:solidFill>
              </a:rPr>
              <a:t>Major Features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Lightweight – Only requires 64 MB of RAM and 1.5 GB of hard drive space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Focus on user eXPerience – sleek graphics, simplicity, and basic features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XP has been updated with three Service Packs and Server 2003 has two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XP is the first version to include Remote Desktop, which allows a user to connect to a system remotely</a:t>
            </a:r>
          </a:p>
          <a:p>
            <a:pPr lvl="1">
              <a:lnSpc>
                <a:spcPct val="110000"/>
              </a:lnSpc>
            </a:pPr>
            <a:endParaRPr lang="en-US" sz="7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>
                <a:solidFill>
                  <a:schemeClr val="accent1"/>
                </a:solidFill>
              </a:rPr>
              <a:t>Notable Security Concerns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In 2014, Microsoft discontinued support and updates for Windows XP and Server 2003, meaning systems running those OSes may now be more vulnerable to attack.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Almost 250 million people still use Windows XP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Many systems running these OSes may also have outdated hardware and applications that also have security concerns.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43826D-4A01-45D0-B7C9-EF56D38DA3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47EDC-70F1-447E-86E6-DFEA746573BF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pic>
        <p:nvPicPr>
          <p:cNvPr id="2050" name="Picture 2" descr="http://vignette2.wikia.nocookie.net/theamazingworldofgumball/images/3/31/XP-Logo.png/revision/latest?cb=201304181425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57" y="1652823"/>
            <a:ext cx="1797761" cy="143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.wsj.net/public/resources/images/BN-BY941_stern0_G_201403181719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819" y="3666744"/>
            <a:ext cx="2604941" cy="173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41445" y="6197676"/>
            <a:ext cx="43091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Source: </a:t>
            </a:r>
            <a:r>
              <a:rPr lang="en-US" sz="800" dirty="0">
                <a:hlinkClick r:id="rId5"/>
              </a:rPr>
              <a:t>https://redmondmag.com/articles/2015/04/08/windows-xp-usage.aspx</a:t>
            </a:r>
            <a:r>
              <a:rPr lang="en-US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637800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ad3.whstatic.com/images/thumb/5/5c/Install-Windows-Vista-Ultimate-from-a-Vista-Basic-Installation-Disk-Step-1.jpg/670px-Install-Windows-Vista-Ultimate-from-a-Vista-Basic-Installation-Disk-Step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214" y="3993153"/>
            <a:ext cx="2623749" cy="196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graphichive.net/uploaded/fordesigner/13133539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930" y="1460258"/>
            <a:ext cx="2164081" cy="216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Vista and Server 2008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31520" y="1509623"/>
            <a:ext cx="7763256" cy="46337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700" dirty="0">
                <a:solidFill>
                  <a:schemeClr val="accent1"/>
                </a:solidFill>
              </a:rPr>
              <a:t>Release Dates: </a:t>
            </a:r>
            <a:r>
              <a:rPr lang="en-US" sz="1700" dirty="0"/>
              <a:t>2006 (Vista) and 2008 (Server 2008)</a:t>
            </a:r>
            <a:endParaRPr lang="en-US" sz="1700" u="sng" dirty="0"/>
          </a:p>
          <a:p>
            <a:pPr marL="0" indent="0">
              <a:buNone/>
            </a:pPr>
            <a:endParaRPr lang="en-US" sz="300" u="sng" dirty="0"/>
          </a:p>
          <a:p>
            <a:pPr marL="0" indent="0">
              <a:buNone/>
            </a:pPr>
            <a:r>
              <a:rPr lang="en-US" sz="1700" dirty="0">
                <a:solidFill>
                  <a:schemeClr val="accent1"/>
                </a:solidFill>
              </a:rPr>
              <a:t>Major Features</a:t>
            </a:r>
          </a:p>
          <a:p>
            <a:r>
              <a:rPr lang="en-US" sz="1700" dirty="0"/>
              <a:t>Updated GUI and a Windows Sidebar where users can place Desktop Gadgets, like weather and time applets</a:t>
            </a:r>
          </a:p>
          <a:p>
            <a:r>
              <a:rPr lang="en-US" sz="1700" dirty="0"/>
              <a:t>Windows Defender – security tool featuring antispyware capabilities</a:t>
            </a:r>
          </a:p>
          <a:p>
            <a:r>
              <a:rPr lang="en-US" sz="1700" dirty="0"/>
              <a:t>Backup and Restore Center – allows users to more efficiently back up files and create system images</a:t>
            </a:r>
          </a:p>
          <a:p>
            <a:r>
              <a:rPr lang="en-US" sz="1700" dirty="0"/>
              <a:t>User Account Control (UAC) – informs user when a program requires administrator-level permission</a:t>
            </a:r>
          </a:p>
          <a:p>
            <a:r>
              <a:rPr lang="en-US" sz="1700" dirty="0"/>
              <a:t>Bitlocker – Full disk encryption</a:t>
            </a:r>
          </a:p>
          <a:p>
            <a:r>
              <a:rPr lang="en-US" sz="1700" dirty="0"/>
              <a:t>Vista and Server 2008 each have two Service Packs </a:t>
            </a:r>
          </a:p>
          <a:p>
            <a:pPr marL="0" indent="0">
              <a:buNone/>
            </a:pPr>
            <a:r>
              <a:rPr lang="en-US" sz="1700" dirty="0">
                <a:solidFill>
                  <a:schemeClr val="accent1"/>
                </a:solidFill>
              </a:rPr>
              <a:t>Notable Security Concerns</a:t>
            </a:r>
          </a:p>
          <a:p>
            <a:r>
              <a:rPr lang="en-US" sz="1700" dirty="0"/>
              <a:t>Vista included major architectural changes, making it significantly more secure than base Windows XP.</a:t>
            </a:r>
          </a:p>
          <a:p>
            <a:r>
              <a:rPr lang="en-US" sz="1700" dirty="0"/>
              <a:t>While UAC is a useful security tool, it caused major usability issues for the average user.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9FF50F-D974-4776-B0B0-ABF8DA4A94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47EDC-70F1-447E-86E6-DFEA746573BF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0445456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cdn3.howtogeek.com/wp-content/uploads/2010/01/1defaul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951" y="3855188"/>
            <a:ext cx="3138001" cy="198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lockergnome.com/wp-content/uploads/2011/06/windows7-microsof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646" y="1545309"/>
            <a:ext cx="2137630" cy="197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7 and Server 2008 R2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31520" y="1509623"/>
            <a:ext cx="7205472" cy="46337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Release Date: </a:t>
            </a:r>
            <a:r>
              <a:rPr lang="en-US" sz="1800" dirty="0"/>
              <a:t>2009 (Both)</a:t>
            </a:r>
            <a:endParaRPr lang="en-US" sz="1800" u="sng" dirty="0"/>
          </a:p>
          <a:p>
            <a:pPr marL="0" indent="0">
              <a:buNone/>
            </a:pPr>
            <a:endParaRPr lang="en-US" sz="600" u="sng" dirty="0"/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Major Features</a:t>
            </a:r>
          </a:p>
          <a:p>
            <a:r>
              <a:rPr lang="en-US" sz="1800" dirty="0"/>
              <a:t>Significant speed improvements that Vista lacked due to bloated OS size</a:t>
            </a:r>
          </a:p>
          <a:p>
            <a:r>
              <a:rPr lang="en-US" sz="1800" dirty="0"/>
              <a:t>Windows 7 and 2008 R2 each have one Service Pack</a:t>
            </a:r>
          </a:p>
          <a:p>
            <a:r>
              <a:rPr lang="en-US" sz="1800" dirty="0"/>
              <a:t>Improved searching and more nuanced UAC, which provides the ability to slide between different security levels</a:t>
            </a:r>
          </a:p>
          <a:p>
            <a:r>
              <a:rPr lang="en-US" sz="1800" dirty="0"/>
              <a:t>Action Center – centralized location to notify user of major security issues</a:t>
            </a:r>
          </a:p>
          <a:p>
            <a:r>
              <a:rPr lang="en-US" sz="1800" dirty="0"/>
              <a:t>Windows now allows for biometric authentication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Notable Security Concerns</a:t>
            </a:r>
          </a:p>
          <a:p>
            <a:r>
              <a:rPr lang="en-US" sz="1800" dirty="0"/>
              <a:t>Initial launch only had minimal security fixes over Vista.</a:t>
            </a:r>
          </a:p>
          <a:p>
            <a:r>
              <a:rPr lang="en-US" sz="1800" dirty="0"/>
              <a:t>As the most widely used OS, Windows 7 is the most targeted by malicious users and software.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BCF895-2A48-49A4-922D-664A41FE87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47EDC-70F1-447E-86E6-DFEA746573BF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4334165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www.top-windows-tutorials.com/images/2013/04/windows-8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386" y="1459518"/>
            <a:ext cx="2293574" cy="222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8604174-5BC5-4BB1-99E9-FC026DB50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8 (8.1) and Server 2012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31520" y="1509623"/>
            <a:ext cx="7616952" cy="46337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700" dirty="0">
                <a:solidFill>
                  <a:schemeClr val="accent1"/>
                </a:solidFill>
              </a:rPr>
              <a:t>Release Dates: </a:t>
            </a:r>
            <a:r>
              <a:rPr lang="en-US" sz="1700" dirty="0"/>
              <a:t>2012 (Windows 8 and Server 2012) and 2013 (Windows 8.1)</a:t>
            </a:r>
            <a:endParaRPr lang="en-US" sz="1700" u="sng" dirty="0"/>
          </a:p>
          <a:p>
            <a:pPr marL="0" indent="0">
              <a:buNone/>
            </a:pPr>
            <a:endParaRPr lang="en-US" sz="500" u="sng" dirty="0"/>
          </a:p>
          <a:p>
            <a:pPr marL="0" indent="0">
              <a:buNone/>
            </a:pPr>
            <a:r>
              <a:rPr lang="en-US" sz="1700" dirty="0">
                <a:solidFill>
                  <a:schemeClr val="accent1"/>
                </a:solidFill>
              </a:rPr>
              <a:t>Major Features</a:t>
            </a:r>
          </a:p>
          <a:p>
            <a:r>
              <a:rPr lang="en-US" sz="1700" dirty="0"/>
              <a:t>Focus on providing an OS for tablets, including touchscreen and gesture capabilities, a tiled Start screen, Windows Store, and “hot corners”</a:t>
            </a:r>
          </a:p>
          <a:p>
            <a:r>
              <a:rPr lang="en-US" sz="1700" dirty="0"/>
              <a:t>Windows 8.1 returned the Start button that was missing in Windows 8</a:t>
            </a:r>
          </a:p>
          <a:p>
            <a:r>
              <a:rPr lang="en-US" sz="1700" dirty="0"/>
              <a:t>Windows Defender now includes Microsoft Security Essentials, which provides antivirus support</a:t>
            </a:r>
          </a:p>
          <a:p>
            <a:r>
              <a:rPr lang="en-US" sz="1700" dirty="0"/>
              <a:t>Cloud Storage and Sync – users can now sync their settings and backup their data to the cloud</a:t>
            </a:r>
          </a:p>
          <a:p>
            <a:pPr marL="0" indent="0">
              <a:buNone/>
            </a:pPr>
            <a:r>
              <a:rPr lang="en-US" sz="1700" dirty="0">
                <a:solidFill>
                  <a:schemeClr val="accent1"/>
                </a:solidFill>
              </a:rPr>
              <a:t>Notable Security Concerns</a:t>
            </a:r>
          </a:p>
          <a:p>
            <a:r>
              <a:rPr lang="en-US" sz="1700" dirty="0"/>
              <a:t>Some applications were rewritten to maintain compatibility with the new GUI, which could lead to new security flaws.</a:t>
            </a:r>
          </a:p>
          <a:p>
            <a:r>
              <a:rPr lang="en-US" sz="1700" dirty="0"/>
              <a:t>“Picture passwords” can be more easily cracked than traditional passwords.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0BAF3F-C87E-4930-BD4A-158E9799C5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47EDC-70F1-447E-86E6-DFEA746573BF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pic>
        <p:nvPicPr>
          <p:cNvPr id="3076" name="Picture 4" descr="https://upload.wikimedia.org/wikipedia/en/8/8e/Windows_8_Start_Scre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423" y="4188291"/>
            <a:ext cx="285750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24575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625600" y="2800351"/>
            <a:ext cx="8940800" cy="1177407"/>
          </a:xfrm>
        </p:spPr>
        <p:txBody>
          <a:bodyPr/>
          <a:lstStyle/>
          <a:p>
            <a:r>
              <a:rPr lang="en-US" dirty="0"/>
              <a:t>UNIT 6 – SECTION 2</a:t>
            </a:r>
            <a:br>
              <a:rPr lang="en-US" dirty="0"/>
            </a:br>
            <a:br>
              <a:rPr lang="en-US" sz="1100" dirty="0"/>
            </a:br>
            <a:r>
              <a:rPr lang="en-US" sz="2400" b="0" dirty="0">
                <a:solidFill>
                  <a:schemeClr val="tx1"/>
                </a:solidFill>
              </a:rPr>
              <a:t>Windows Basics</a:t>
            </a:r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18523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Office Theme">
  <a:themeElements>
    <a:clrScheme name="Bernies Brief">
      <a:dk1>
        <a:sysClr val="windowText" lastClr="000000"/>
      </a:dk1>
      <a:lt1>
        <a:sysClr val="window" lastClr="FFFFFF"/>
      </a:lt1>
      <a:dk2>
        <a:srgbClr val="013F7F"/>
      </a:dk2>
      <a:lt2>
        <a:srgbClr val="001374"/>
      </a:lt2>
      <a:accent1>
        <a:srgbClr val="329998"/>
      </a:accent1>
      <a:accent2>
        <a:srgbClr val="494949"/>
      </a:accent2>
      <a:accent3>
        <a:srgbClr val="027EFF"/>
      </a:accent3>
      <a:accent4>
        <a:srgbClr val="241CC4"/>
      </a:accent4>
      <a:accent5>
        <a:srgbClr val="027EFF"/>
      </a:accent5>
      <a:accent6>
        <a:srgbClr val="81CFFF"/>
      </a:accent6>
      <a:hlink>
        <a:srgbClr val="005EC0"/>
      </a:hlink>
      <a:folHlink>
        <a:srgbClr val="005E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9E1B2FC1C446459DAAF3616E1B57E8" ma:contentTypeVersion="1" ma:contentTypeDescription="Create a new document." ma:contentTypeScope="" ma:versionID="0a11aa35e960c28540b6de1282e24e2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B13A158-BA36-4C05-AF40-4AEAB9C41510}"/>
</file>

<file path=customXml/itemProps2.xml><?xml version="1.0" encoding="utf-8"?>
<ds:datastoreItem xmlns:ds="http://schemas.openxmlformats.org/officeDocument/2006/customXml" ds:itemID="{B5B8AC97-EAAC-4BB0-B7D1-596B54654A26}"/>
</file>

<file path=customXml/itemProps3.xml><?xml version="1.0" encoding="utf-8"?>
<ds:datastoreItem xmlns:ds="http://schemas.openxmlformats.org/officeDocument/2006/customXml" ds:itemID="{96102DE6-454E-4B21-A4F2-D674E5402C9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1047</Words>
  <Application>Microsoft Office PowerPoint</Application>
  <PresentationFormat>Widescreen</PresentationFormat>
  <Paragraphs>127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1_Office Theme</vt:lpstr>
      <vt:lpstr>UNIT 6  Microsoft Windows Basics</vt:lpstr>
      <vt:lpstr>Learning Objectives</vt:lpstr>
      <vt:lpstr>UNIT 6 – SECTION 1  Windows Version History</vt:lpstr>
      <vt:lpstr>Version History</vt:lpstr>
      <vt:lpstr>Windows XP and Server 2003</vt:lpstr>
      <vt:lpstr>Windows Vista and Server 2008</vt:lpstr>
      <vt:lpstr>Windows 7 and Server 2008 R2</vt:lpstr>
      <vt:lpstr>Windows 8 (8.1) and Server 2012</vt:lpstr>
      <vt:lpstr>UNIT 6 – SECTION 2  Windows Basics</vt:lpstr>
      <vt:lpstr>Microsoft Windows: Desktop</vt:lpstr>
      <vt:lpstr>Microsoft Windows: Start Menu and Start Screen</vt:lpstr>
      <vt:lpstr>Microsoft Windows: Directory</vt:lpstr>
      <vt:lpstr>Microsoft Windows: File Extensions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 Microsoft Windows Basics &amp; MSDN</dc:title>
  <dc:creator>Rebecca Dalton</dc:creator>
  <cp:lastModifiedBy>Rebecca Dalton</cp:lastModifiedBy>
  <cp:revision>20</cp:revision>
  <dcterms:created xsi:type="dcterms:W3CDTF">2018-07-18T20:35:07Z</dcterms:created>
  <dcterms:modified xsi:type="dcterms:W3CDTF">2021-08-16T20:41:47Z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0x0101006C9E1B2FC1C446459DAAF3616E1B57E8</vt:lpwstr>
  </property>
</Properties>
</file>