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7" r:id="rId5"/>
    <p:sldId id="285" r:id="rId6"/>
    <p:sldId id="268" r:id="rId7"/>
    <p:sldId id="286" r:id="rId8"/>
    <p:sldId id="293" r:id="rId9"/>
    <p:sldId id="289" r:id="rId10"/>
    <p:sldId id="287" r:id="rId11"/>
    <p:sldId id="288" r:id="rId12"/>
    <p:sldId id="258" r:id="rId13"/>
    <p:sldId id="261" r:id="rId14"/>
    <p:sldId id="263" r:id="rId15"/>
    <p:sldId id="265" r:id="rId16"/>
    <p:sldId id="266" r:id="rId17"/>
    <p:sldId id="267" r:id="rId18"/>
    <p:sldId id="269" r:id="rId19"/>
    <p:sldId id="270" r:id="rId20"/>
    <p:sldId id="271" r:id="rId21"/>
    <p:sldId id="291" r:id="rId22"/>
    <p:sldId id="273"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Zaborowski" initials="FZ" lastIdx="8" clrIdx="0">
    <p:extLst>
      <p:ext uri="{19B8F6BF-5375-455C-9EA6-DF929625EA0E}">
        <p15:presenceInfo xmlns:p15="http://schemas.microsoft.com/office/powerpoint/2012/main" userId="S-1-5-21-153817658-1770782793-1062434389-2816" providerId="AD"/>
      </p:ext>
    </p:extLst>
  </p:cmAuthor>
  <p:cmAuthor id="2" name="Leah McLeod" initials="LM" lastIdx="17" clrIdx="1">
    <p:extLst>
      <p:ext uri="{19B8F6BF-5375-455C-9EA6-DF929625EA0E}">
        <p15:presenceInfo xmlns:p15="http://schemas.microsoft.com/office/powerpoint/2012/main" userId="b33002593979e0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showGuides="1">
      <p:cViewPr varScale="1">
        <p:scale>
          <a:sx n="52" d="100"/>
          <a:sy n="52" d="100"/>
        </p:scale>
        <p:origin x="67" y="197"/>
      </p:cViewPr>
      <p:guideLst>
        <p:guide orient="horz" pos="2160"/>
        <p:guide pos="3840"/>
      </p:guideLst>
    </p:cSldViewPr>
  </p:slideViewPr>
  <p:notesTextViewPr>
    <p:cViewPr>
      <p:scale>
        <a:sx n="1" d="1"/>
        <a:sy n="1" d="1"/>
      </p:scale>
      <p:origin x="0" y="0"/>
    </p:cViewPr>
  </p:notesTextViewPr>
  <p:notesViewPr>
    <p:cSldViewPr snapToGrid="0" showGuides="1">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8-10T09:09:35.447" idx="2">
    <p:pos x="4952" y="2202"/>
    <p:text>Ports are numbers that identifies one side of a connection between two computers &gt;&gt; Ports are numbers that identify one side of a connection between two computers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218A9-8D6E-4C65-B1DB-EFFFA90CCE03}" type="datetimeFigureOut">
              <a:rPr lang="en-US" smtClean="0"/>
              <a:t>8/16/2021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2CC41-A644-4687-812B-A6F0F52248D6}" type="slidenum">
              <a:rPr lang="en-US" smtClean="0"/>
              <a:t>‹#›</a:t>
            </a:fld>
            <a:endParaRPr lang="en-US" dirty="0"/>
          </a:p>
        </p:txBody>
      </p:sp>
    </p:spTree>
    <p:extLst>
      <p:ext uri="{BB962C8B-B14F-4D97-AF65-F5344CB8AC3E}">
        <p14:creationId xmlns:p14="http://schemas.microsoft.com/office/powerpoint/2010/main" val="18406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6EC733-6EF2-4363-BCD9-F0918EE4ABBD}" type="slidenum">
              <a:rPr lang="en-US" smtClean="0"/>
              <a:pPr/>
              <a:t>1</a:t>
            </a:fld>
            <a:endParaRPr lang="en-US" dirty="0"/>
          </a:p>
        </p:txBody>
      </p:sp>
    </p:spTree>
    <p:extLst>
      <p:ext uri="{BB962C8B-B14F-4D97-AF65-F5344CB8AC3E}">
        <p14:creationId xmlns:p14="http://schemas.microsoft.com/office/powerpoint/2010/main" val="221952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fld id="{CBA3645B-28ED-4649-BE6C-0022D793A1E5}" type="slidenum">
              <a:rPr lang="en-US" smtClean="0"/>
              <a:pPr/>
              <a:t>10</a:t>
            </a:fld>
            <a:endParaRPr lang="en-US" dirty="0"/>
          </a:p>
        </p:txBody>
      </p:sp>
      <p:sp>
        <p:nvSpPr>
          <p:cNvPr id="37892" name="Rectangle 3"/>
          <p:cNvSpPr>
            <a:spLocks noGrp="1" noChangeArrowheads="1"/>
          </p:cNvSpPr>
          <p:nvPr>
            <p:ph type="body" idx="1"/>
          </p:nvPr>
        </p:nvSpPr>
        <p:spPr/>
        <p:txBody>
          <a:bodyPr>
            <a:normAutofit/>
          </a:bodyPr>
          <a:lstStyle/>
          <a:p>
            <a:pPr marL="342900" indent="0">
              <a:buNone/>
            </a:pPr>
            <a:endParaRPr lang="en-US" sz="800" dirty="0"/>
          </a:p>
        </p:txBody>
      </p:sp>
      <p:sp>
        <p:nvSpPr>
          <p:cNvPr id="4" name="Slide Image Placeholder 3"/>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180647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2EBF88A9-7C69-4AB6-AC5D-BEC1657C94A9}" type="slidenum">
              <a:rPr lang="en-US" smtClean="0"/>
              <a:pPr/>
              <a:t>11</a:t>
            </a:fld>
            <a:endParaRPr lang="en-US" dirty="0"/>
          </a:p>
        </p:txBody>
      </p:sp>
      <p:sp>
        <p:nvSpPr>
          <p:cNvPr id="38915" name="Rectangle 2"/>
          <p:cNvSpPr>
            <a:spLocks noGrp="1" noRot="1" noChangeAspect="1" noChangeArrowheads="1" noTextEdit="1"/>
          </p:cNvSpPr>
          <p:nvPr>
            <p:ph type="sldImg"/>
          </p:nvPr>
        </p:nvSpPr>
        <p:spPr bwMode="auto">
          <a:xfrm>
            <a:off x="1465263" y="995363"/>
            <a:ext cx="4003675" cy="2252662"/>
          </a:xfrm>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2"/>
            <a:endParaRPr lang="en-US" sz="800" dirty="0"/>
          </a:p>
        </p:txBody>
      </p:sp>
    </p:spTree>
    <p:extLst>
      <p:ext uri="{BB962C8B-B14F-4D97-AF65-F5344CB8AC3E}">
        <p14:creationId xmlns:p14="http://schemas.microsoft.com/office/powerpoint/2010/main" val="2538390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fld id="{B7D63A6B-BB05-453C-A9AB-F7B2B4DF3B45}" type="slidenum">
              <a:rPr lang="en-US" smtClean="0"/>
              <a:pPr/>
              <a:t>12</a:t>
            </a:fld>
            <a:endParaRPr lang="en-US" dirty="0"/>
          </a:p>
        </p:txBody>
      </p:sp>
      <p:sp>
        <p:nvSpPr>
          <p:cNvPr id="40964" name="Rectangle 3"/>
          <p:cNvSpPr>
            <a:spLocks noGrp="1" noChangeArrowheads="1"/>
          </p:cNvSpPr>
          <p:nvPr>
            <p:ph type="body" idx="1"/>
          </p:nvPr>
        </p:nvSpPr>
        <p:spPr/>
        <p:txBody>
          <a:bodyPr>
            <a:normAutofit/>
          </a:bodyPr>
          <a:lstStyle/>
          <a:p>
            <a:pPr lvl="2"/>
            <a:endParaRPr lang="en-US" sz="800" dirty="0"/>
          </a:p>
        </p:txBody>
      </p:sp>
      <p:sp>
        <p:nvSpPr>
          <p:cNvPr id="4" name="Slide Image Placeholder 3"/>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3995564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B1CA5AD2-8368-48B6-BA21-B52AC4BDD2EE}" type="slidenum">
              <a:rPr lang="en-US" smtClean="0"/>
              <a:pPr/>
              <a:t>13</a:t>
            </a:fld>
            <a:endParaRPr lang="en-US" dirty="0"/>
          </a:p>
        </p:txBody>
      </p:sp>
      <p:sp>
        <p:nvSpPr>
          <p:cNvPr id="41987" name="Rectangle 2"/>
          <p:cNvSpPr>
            <a:spLocks noGrp="1" noRot="1" noChangeAspect="1" noChangeArrowheads="1" noTextEdit="1"/>
          </p:cNvSpPr>
          <p:nvPr>
            <p:ph type="sldImg"/>
          </p:nvPr>
        </p:nvSpPr>
        <p:spPr bwMode="auto">
          <a:xfrm>
            <a:off x="1465263" y="995363"/>
            <a:ext cx="4003675" cy="2252662"/>
          </a:xfrm>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noAutofit/>
          </a:bodyPr>
          <a:lstStyle/>
          <a:p>
            <a:pPr lvl="1">
              <a:spcAft>
                <a:spcPts val="500"/>
              </a:spcAft>
            </a:pPr>
            <a:endParaRPr lang="en-US" sz="1000" dirty="0"/>
          </a:p>
        </p:txBody>
      </p:sp>
    </p:spTree>
    <p:extLst>
      <p:ext uri="{BB962C8B-B14F-4D97-AF65-F5344CB8AC3E}">
        <p14:creationId xmlns:p14="http://schemas.microsoft.com/office/powerpoint/2010/main" val="367670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2"/>
            <a:endParaRPr lang="en-US" altLang="en-US" sz="120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14</a:t>
            </a:fld>
            <a:endParaRPr lang="en-US" dirty="0"/>
          </a:p>
        </p:txBody>
      </p:sp>
    </p:spTree>
    <p:extLst>
      <p:ext uri="{BB962C8B-B14F-4D97-AF65-F5344CB8AC3E}">
        <p14:creationId xmlns:p14="http://schemas.microsoft.com/office/powerpoint/2010/main" val="99838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2CC41-A644-4687-812B-A6F0F52248D6}" type="slidenum">
              <a:rPr lang="en-US" smtClean="0"/>
              <a:t>15</a:t>
            </a:fld>
            <a:endParaRPr lang="en-US" dirty="0"/>
          </a:p>
        </p:txBody>
      </p:sp>
    </p:spTree>
    <p:extLst>
      <p:ext uri="{BB962C8B-B14F-4D97-AF65-F5344CB8AC3E}">
        <p14:creationId xmlns:p14="http://schemas.microsoft.com/office/powerpoint/2010/main" val="286484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1">
              <a:spcAft>
                <a:spcPts val="600"/>
              </a:spcAft>
            </a:pPr>
            <a:endParaRPr lang="en-US" alt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16</a:t>
            </a:fld>
            <a:endParaRPr lang="en-US" dirty="0"/>
          </a:p>
        </p:txBody>
      </p:sp>
      <p:sp>
        <p:nvSpPr>
          <p:cNvPr id="7" name="Slide Image Placeholder 6"/>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1541247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17</a:t>
            </a:fld>
            <a:endParaRPr lang="en-US" dirty="0"/>
          </a:p>
        </p:txBody>
      </p:sp>
      <p:sp>
        <p:nvSpPr>
          <p:cNvPr id="10" name="Slide Image Placeholder 9"/>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134092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18</a:t>
            </a:fld>
            <a:endParaRPr lang="en-US" dirty="0"/>
          </a:p>
        </p:txBody>
      </p:sp>
      <p:sp>
        <p:nvSpPr>
          <p:cNvPr id="10" name="Slide Image Placeholder 9"/>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246192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342900" lvl="2" indent="0">
              <a:buNone/>
            </a:pPr>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19</a:t>
            </a:fld>
            <a:endParaRPr lang="en-US" dirty="0"/>
          </a:p>
        </p:txBody>
      </p:sp>
      <p:sp>
        <p:nvSpPr>
          <p:cNvPr id="7" name="Slide Image Placeholder 6"/>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385671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2CC41-A644-4687-812B-A6F0F52248D6}" type="slidenum">
              <a:rPr lang="en-US" smtClean="0"/>
              <a:t>2</a:t>
            </a:fld>
            <a:endParaRPr lang="en-US" dirty="0"/>
          </a:p>
        </p:txBody>
      </p:sp>
    </p:spTree>
    <p:extLst>
      <p:ext uri="{BB962C8B-B14F-4D97-AF65-F5344CB8AC3E}">
        <p14:creationId xmlns:p14="http://schemas.microsoft.com/office/powerpoint/2010/main" val="648480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20</a:t>
            </a:fld>
            <a:endParaRPr lang="en-US" dirty="0"/>
          </a:p>
        </p:txBody>
      </p:sp>
      <p:sp>
        <p:nvSpPr>
          <p:cNvPr id="7" name="Slide Image Placeholder 6"/>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191581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2CC41-A644-4687-812B-A6F0F52248D6}" type="slidenum">
              <a:rPr lang="en-US" smtClean="0"/>
              <a:t>3</a:t>
            </a:fld>
            <a:endParaRPr lang="en-US" dirty="0"/>
          </a:p>
        </p:txBody>
      </p:sp>
    </p:spTree>
    <p:extLst>
      <p:ext uri="{BB962C8B-B14F-4D97-AF65-F5344CB8AC3E}">
        <p14:creationId xmlns:p14="http://schemas.microsoft.com/office/powerpoint/2010/main" val="423798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4">
              <a:spcAft>
                <a:spcPts val="600"/>
              </a:spcAft>
            </a:pPr>
            <a:endParaRPr lang="en-US" sz="120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4</a:t>
            </a:fld>
            <a:endParaRPr lang="en-US" dirty="0"/>
          </a:p>
        </p:txBody>
      </p:sp>
    </p:spTree>
    <p:extLst>
      <p:ext uri="{BB962C8B-B14F-4D97-AF65-F5344CB8AC3E}">
        <p14:creationId xmlns:p14="http://schemas.microsoft.com/office/powerpoint/2010/main" val="318015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4">
              <a:spcAft>
                <a:spcPts val="600"/>
              </a:spcAft>
            </a:pPr>
            <a:endParaRPr lang="en-US" sz="120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5</a:t>
            </a:fld>
            <a:endParaRPr lang="en-US" dirty="0"/>
          </a:p>
        </p:txBody>
      </p:sp>
    </p:spTree>
    <p:extLst>
      <p:ext uri="{BB962C8B-B14F-4D97-AF65-F5344CB8AC3E}">
        <p14:creationId xmlns:p14="http://schemas.microsoft.com/office/powerpoint/2010/main" val="120361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4">
              <a:spcAft>
                <a:spcPts val="600"/>
              </a:spcAft>
            </a:pPr>
            <a:endParaRPr lang="en-US" sz="120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6</a:t>
            </a:fld>
            <a:endParaRPr lang="en-US" dirty="0"/>
          </a:p>
        </p:txBody>
      </p:sp>
    </p:spTree>
    <p:extLst>
      <p:ext uri="{BB962C8B-B14F-4D97-AF65-F5344CB8AC3E}">
        <p14:creationId xmlns:p14="http://schemas.microsoft.com/office/powerpoint/2010/main" val="398230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4">
              <a:spcAft>
                <a:spcPts val="600"/>
              </a:spcAft>
            </a:pPr>
            <a:endParaRPr lang="en-US" sz="120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7</a:t>
            </a:fld>
            <a:endParaRPr lang="en-US" dirty="0"/>
          </a:p>
        </p:txBody>
      </p:sp>
    </p:spTree>
    <p:extLst>
      <p:ext uri="{BB962C8B-B14F-4D97-AF65-F5344CB8AC3E}">
        <p14:creationId xmlns:p14="http://schemas.microsoft.com/office/powerpoint/2010/main" val="123169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4">
              <a:spcAft>
                <a:spcPts val="600"/>
              </a:spcAft>
            </a:pPr>
            <a:endParaRPr lang="en-US" sz="120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8</a:t>
            </a:fld>
            <a:endParaRPr lang="en-US" dirty="0"/>
          </a:p>
        </p:txBody>
      </p:sp>
    </p:spTree>
    <p:extLst>
      <p:ext uri="{BB962C8B-B14F-4D97-AF65-F5344CB8AC3E}">
        <p14:creationId xmlns:p14="http://schemas.microsoft.com/office/powerpoint/2010/main" val="413623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2"/>
            <a:endParaRPr lang="en-US" sz="120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9</a:t>
            </a:fld>
            <a:endParaRPr lang="en-US" dirty="0"/>
          </a:p>
        </p:txBody>
      </p:sp>
      <p:sp>
        <p:nvSpPr>
          <p:cNvPr id="7" name="Slide Image Placeholder 6"/>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702865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46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9EE9AEF-234B-47F6-9E3F-94C13A54AF28}"/>
              </a:ext>
            </a:extLst>
          </p:cNvPr>
          <p:cNvSpPr/>
          <p:nvPr userDrawn="1"/>
        </p:nvSpPr>
        <p:spPr>
          <a:xfrm>
            <a:off x="0" y="0"/>
            <a:ext cx="12192000" cy="1447800"/>
          </a:xfrm>
          <a:prstGeom prst="rect">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18" name="Straight Connector 17">
            <a:extLst>
              <a:ext uri="{FF2B5EF4-FFF2-40B4-BE49-F238E27FC236}">
                <a16:creationId xmlns:a16="http://schemas.microsoft.com/office/drawing/2014/main" id="{2D18F742-0367-4A52-B6DC-5751CA599CB0}"/>
              </a:ext>
            </a:extLst>
          </p:cNvPr>
          <p:cNvCxnSpPr/>
          <p:nvPr userDrawn="1"/>
        </p:nvCxnSpPr>
        <p:spPr>
          <a:xfrm>
            <a:off x="0" y="1447800"/>
            <a:ext cx="12192000" cy="0"/>
          </a:xfrm>
          <a:prstGeom prst="line">
            <a:avLst/>
          </a:prstGeom>
          <a:ln w="38100">
            <a:solidFill>
              <a:srgbClr val="FFFFFF">
                <a:alpha val="48000"/>
              </a:srgbClr>
            </a:solidFill>
          </a:ln>
        </p:spPr>
        <p:style>
          <a:lnRef idx="1">
            <a:schemeClr val="accent1"/>
          </a:lnRef>
          <a:fillRef idx="0">
            <a:schemeClr val="accent1"/>
          </a:fillRef>
          <a:effectRef idx="0">
            <a:schemeClr val="accent1"/>
          </a:effectRef>
          <a:fontRef idx="minor">
            <a:schemeClr val="tx1"/>
          </a:fontRef>
        </p:style>
      </p:cxnSp>
      <p:sp>
        <p:nvSpPr>
          <p:cNvPr id="19" name="TextBox 14">
            <a:extLst>
              <a:ext uri="{FF2B5EF4-FFF2-40B4-BE49-F238E27FC236}">
                <a16:creationId xmlns:a16="http://schemas.microsoft.com/office/drawing/2014/main" id="{326A47CC-3348-471D-9004-9530B738B682}"/>
              </a:ext>
            </a:extLst>
          </p:cNvPr>
          <p:cNvSpPr>
            <a:spLocks noChangeArrowheads="1"/>
          </p:cNvSpPr>
          <p:nvPr userDrawn="1"/>
        </p:nvSpPr>
        <p:spPr bwMode="auto">
          <a:xfrm>
            <a:off x="1625600" y="2438401"/>
            <a:ext cx="8940800" cy="1842655"/>
          </a:xfrm>
          <a:prstGeom prst="roundRect">
            <a:avLst>
              <a:gd name="adj" fmla="val 6755"/>
            </a:avLst>
          </a:prstGeom>
          <a:solidFill>
            <a:schemeClr val="bg1"/>
          </a:solidFill>
          <a:ln w="69850">
            <a:solidFill>
              <a:srgbClr val="FFFFFF">
                <a:alpha val="47842"/>
              </a:srgbClr>
            </a:solidFill>
            <a:round/>
            <a:headEnd/>
            <a:tailEnd/>
          </a:ln>
        </p:spPr>
        <p:txBody>
          <a:bodyPr lIns="82058" tIns="41029" rIns="82058" bIns="41029"/>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ts val="600"/>
              </a:spcAft>
              <a:buClrTx/>
              <a:buSzTx/>
              <a:buFontTx/>
              <a:buNone/>
              <a:tabLst/>
              <a:defRPr/>
            </a:pPr>
            <a:endParaRPr kumimoji="0" lang="en-GB" altLang="en-US" sz="32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endParaRPr>
          </a:p>
        </p:txBody>
      </p:sp>
      <p:sp>
        <p:nvSpPr>
          <p:cNvPr id="20" name="Title 1">
            <a:extLst>
              <a:ext uri="{FF2B5EF4-FFF2-40B4-BE49-F238E27FC236}">
                <a16:creationId xmlns:a16="http://schemas.microsoft.com/office/drawing/2014/main" id="{12186FF6-E373-4832-A434-CDEB2C8C30FB}"/>
              </a:ext>
            </a:extLst>
          </p:cNvPr>
          <p:cNvSpPr>
            <a:spLocks noGrp="1"/>
          </p:cNvSpPr>
          <p:nvPr>
            <p:ph type="ctrTitle"/>
          </p:nvPr>
        </p:nvSpPr>
        <p:spPr>
          <a:xfrm>
            <a:off x="1625600" y="2699442"/>
            <a:ext cx="8940800" cy="1336023"/>
          </a:xfrm>
        </p:spPr>
        <p:txBody>
          <a:bodyPr/>
          <a:lstStyle>
            <a:lvl1pPr>
              <a:defRPr sz="2800" b="1">
                <a:solidFill>
                  <a:srgbClr val="00B0F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1" name="Rectangle 20">
            <a:extLst>
              <a:ext uri="{FF2B5EF4-FFF2-40B4-BE49-F238E27FC236}">
                <a16:creationId xmlns:a16="http://schemas.microsoft.com/office/drawing/2014/main" id="{6AE8412A-6019-4D37-AD9F-C1E791E7369F}"/>
              </a:ext>
            </a:extLst>
          </p:cNvPr>
          <p:cNvSpPr/>
          <p:nvPr userDrawn="1"/>
        </p:nvSpPr>
        <p:spPr>
          <a:xfrm>
            <a:off x="0" y="0"/>
            <a:ext cx="12192000" cy="1447800"/>
          </a:xfrm>
          <a:prstGeom prst="rect">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22" name="Straight Connector 21">
            <a:extLst>
              <a:ext uri="{FF2B5EF4-FFF2-40B4-BE49-F238E27FC236}">
                <a16:creationId xmlns:a16="http://schemas.microsoft.com/office/drawing/2014/main" id="{926DD010-32F3-489B-9E5D-AD992ABAB926}"/>
              </a:ext>
            </a:extLst>
          </p:cNvPr>
          <p:cNvCxnSpPr/>
          <p:nvPr userDrawn="1"/>
        </p:nvCxnSpPr>
        <p:spPr>
          <a:xfrm>
            <a:off x="0" y="1447800"/>
            <a:ext cx="12192000" cy="0"/>
          </a:xfrm>
          <a:prstGeom prst="line">
            <a:avLst/>
          </a:prstGeom>
          <a:ln w="38100">
            <a:solidFill>
              <a:srgbClr val="FFFFFF">
                <a:alpha val="48000"/>
              </a:srgb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41D9C03-CBB6-4492-94EF-E6494FA592C1}"/>
              </a:ext>
            </a:extLst>
          </p:cNvPr>
          <p:cNvSpPr txBox="1">
            <a:spLocks noChangeArrowheads="1"/>
          </p:cNvSpPr>
          <p:nvPr userDrawn="1"/>
        </p:nvSpPr>
        <p:spPr bwMode="auto">
          <a:xfrm>
            <a:off x="1750568" y="379413"/>
            <a:ext cx="99811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CYBERPATRIOT </a:t>
            </a:r>
            <a:endParaRPr kumimoji="0" lang="en-GB" alt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4" name="Picture 23">
            <a:extLst>
              <a:ext uri="{FF2B5EF4-FFF2-40B4-BE49-F238E27FC236}">
                <a16:creationId xmlns:a16="http://schemas.microsoft.com/office/drawing/2014/main" id="{02905853-093C-4EAF-987C-8DF068B348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4456" y="125754"/>
            <a:ext cx="1167452" cy="1167452"/>
          </a:xfrm>
          <a:prstGeom prst="rect">
            <a:avLst/>
          </a:prstGeom>
        </p:spPr>
      </p:pic>
      <p:sp>
        <p:nvSpPr>
          <p:cNvPr id="25" name="TextBox 24">
            <a:extLst>
              <a:ext uri="{FF2B5EF4-FFF2-40B4-BE49-F238E27FC236}">
                <a16:creationId xmlns:a16="http://schemas.microsoft.com/office/drawing/2014/main" id="{4E04DB37-5D10-4199-9DFF-475058D88C7A}"/>
              </a:ext>
            </a:extLst>
          </p:cNvPr>
          <p:cNvSpPr txBox="1"/>
          <p:nvPr userDrawn="1"/>
        </p:nvSpPr>
        <p:spPr>
          <a:xfrm>
            <a:off x="6153912" y="417499"/>
            <a:ext cx="596188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THE AIR FORCE ASSOCIATION’S</a:t>
            </a:r>
            <a:b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NATIONAL YOUTH CYBER EDUCATION PROGRAM</a:t>
            </a:r>
            <a:endParaRPr kumimoji="0" lang="en-GB"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26" name="Straight Connector 25">
            <a:extLst>
              <a:ext uri="{FF2B5EF4-FFF2-40B4-BE49-F238E27FC236}">
                <a16:creationId xmlns:a16="http://schemas.microsoft.com/office/drawing/2014/main" id="{E49791D6-E657-40C4-B407-788AF8B740A3}"/>
              </a:ext>
            </a:extLst>
          </p:cNvPr>
          <p:cNvCxnSpPr/>
          <p:nvPr userDrawn="1"/>
        </p:nvCxnSpPr>
        <p:spPr>
          <a:xfrm>
            <a:off x="6035040" y="356616"/>
            <a:ext cx="0" cy="7955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F40A98-EE8A-4345-8D3D-33D8B57D8EF1}"/>
              </a:ext>
            </a:extLst>
          </p:cNvPr>
          <p:cNvSpPr txBox="1">
            <a:spLocks noChangeArrowheads="1"/>
          </p:cNvSpPr>
          <p:nvPr userDrawn="1"/>
        </p:nvSpPr>
        <p:spPr bwMode="auto">
          <a:xfrm>
            <a:off x="7258229" y="6426244"/>
            <a:ext cx="42423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program of the Air Force Association</a:t>
            </a:r>
          </a:p>
        </p:txBody>
      </p:sp>
      <p:pic>
        <p:nvPicPr>
          <p:cNvPr id="28" name="Picture 27">
            <a:extLst>
              <a:ext uri="{FF2B5EF4-FFF2-40B4-BE49-F238E27FC236}">
                <a16:creationId xmlns:a16="http://schemas.microsoft.com/office/drawing/2014/main" id="{F7B3D4EB-B269-4589-89D9-77030A62120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520157" y="6411312"/>
            <a:ext cx="291069" cy="292744"/>
          </a:xfrm>
          <a:prstGeom prst="rect">
            <a:avLst/>
          </a:prstGeom>
        </p:spPr>
      </p:pic>
      <p:sp>
        <p:nvSpPr>
          <p:cNvPr id="29" name="TextBox 28">
            <a:extLst>
              <a:ext uri="{FF2B5EF4-FFF2-40B4-BE49-F238E27FC236}">
                <a16:creationId xmlns:a16="http://schemas.microsoft.com/office/drawing/2014/main" id="{4E69A0BF-D47C-4FBB-8AEF-280DDDD4FFBB}"/>
              </a:ext>
            </a:extLst>
          </p:cNvPr>
          <p:cNvSpPr txBox="1">
            <a:spLocks noChangeArrowheads="1"/>
          </p:cNvSpPr>
          <p:nvPr userDrawn="1"/>
        </p:nvSpPr>
        <p:spPr bwMode="auto">
          <a:xfrm>
            <a:off x="448734" y="6403000"/>
            <a:ext cx="28488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www.uscyberpatriot.org</a:t>
            </a:r>
          </a:p>
        </p:txBody>
      </p:sp>
    </p:spTree>
    <p:extLst>
      <p:ext uri="{BB962C8B-B14F-4D97-AF65-F5344CB8AC3E}">
        <p14:creationId xmlns:p14="http://schemas.microsoft.com/office/powerpoint/2010/main" val="250796797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6"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6973CCD2-0B84-4A13-B00D-8C6716469711}"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61651943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DCF0641C-6700-49EB-9620-8D4A99C44818}"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372520186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2CF3DE33-ACD2-4C31-A559-A7AAF040C8B6}"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34402706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B5C8ED9A-1A6B-4D08-BEDE-3B2114E4B72F}"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312447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rotWithShape="0">
          <a:gsLst>
            <a:gs pos="0">
              <a:srgbClr val="B2B2B2"/>
            </a:gs>
            <a:gs pos="62000">
              <a:srgbClr val="A1A1A1"/>
            </a:gs>
            <a:gs pos="100000">
              <a:srgbClr val="808080"/>
            </a:gs>
          </a:gsLst>
          <a:lin ang="16200000"/>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3D3CF8C-CA62-4A6E-AAD8-ACF8B7A72857}"/>
              </a:ext>
            </a:extLst>
          </p:cNvPr>
          <p:cNvSpPr txBox="1">
            <a:spLocks noChangeArrowheads="1"/>
          </p:cNvSpPr>
          <p:nvPr userDrawn="1"/>
        </p:nvSpPr>
        <p:spPr bwMode="auto">
          <a:xfrm>
            <a:off x="7258229" y="6426244"/>
            <a:ext cx="42423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program of the Air Force Association</a:t>
            </a:r>
          </a:p>
        </p:txBody>
      </p:sp>
      <p:pic>
        <p:nvPicPr>
          <p:cNvPr id="21" name="Picture 20">
            <a:extLst>
              <a:ext uri="{FF2B5EF4-FFF2-40B4-BE49-F238E27FC236}">
                <a16:creationId xmlns:a16="http://schemas.microsoft.com/office/drawing/2014/main" id="{687B9E5F-D13F-4649-B162-E87D825195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520157" y="6411312"/>
            <a:ext cx="291069" cy="292744"/>
          </a:xfrm>
          <a:prstGeom prst="rect">
            <a:avLst/>
          </a:prstGeom>
        </p:spPr>
      </p:pic>
      <p:sp>
        <p:nvSpPr>
          <p:cNvPr id="22" name="TextBox 21">
            <a:extLst>
              <a:ext uri="{FF2B5EF4-FFF2-40B4-BE49-F238E27FC236}">
                <a16:creationId xmlns:a16="http://schemas.microsoft.com/office/drawing/2014/main" id="{E9B6D600-BFBD-4890-A552-3B177ECB052A}"/>
              </a:ext>
            </a:extLst>
          </p:cNvPr>
          <p:cNvSpPr txBox="1">
            <a:spLocks noChangeArrowheads="1"/>
          </p:cNvSpPr>
          <p:nvPr userDrawn="1"/>
        </p:nvSpPr>
        <p:spPr bwMode="auto">
          <a:xfrm>
            <a:off x="448734" y="6403000"/>
            <a:ext cx="28488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www.uscyberpatriot.org</a:t>
            </a:r>
          </a:p>
        </p:txBody>
      </p:sp>
      <p:sp>
        <p:nvSpPr>
          <p:cNvPr id="23" name="TextBox 14">
            <a:extLst>
              <a:ext uri="{FF2B5EF4-FFF2-40B4-BE49-F238E27FC236}">
                <a16:creationId xmlns:a16="http://schemas.microsoft.com/office/drawing/2014/main" id="{01A89D36-A34A-4CF6-B06A-792C3B336B6B}"/>
              </a:ext>
            </a:extLst>
          </p:cNvPr>
          <p:cNvSpPr>
            <a:spLocks noChangeArrowheads="1"/>
          </p:cNvSpPr>
          <p:nvPr userDrawn="1"/>
        </p:nvSpPr>
        <p:spPr bwMode="auto">
          <a:xfrm>
            <a:off x="1625600" y="2438401"/>
            <a:ext cx="8940800" cy="1843043"/>
          </a:xfrm>
          <a:prstGeom prst="roundRect">
            <a:avLst>
              <a:gd name="adj" fmla="val 6755"/>
            </a:avLst>
          </a:prstGeom>
          <a:solidFill>
            <a:schemeClr val="bg1"/>
          </a:solidFill>
          <a:ln w="69850">
            <a:solidFill>
              <a:srgbClr val="FFFFFF">
                <a:alpha val="47842"/>
              </a:srgbClr>
            </a:solidFill>
            <a:round/>
            <a:headEnd/>
            <a:tailEnd/>
          </a:ln>
        </p:spPr>
        <p:txBody>
          <a:bodyPr lIns="82058" tIns="41029" rIns="82058" bIns="41029"/>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ts val="600"/>
              </a:spcAft>
              <a:buClrTx/>
              <a:buSzTx/>
              <a:buFontTx/>
              <a:buNone/>
              <a:tabLst/>
              <a:defRPr/>
            </a:pPr>
            <a:endParaRPr kumimoji="0" lang="en-GB" altLang="en-US" sz="32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endParaRPr>
          </a:p>
        </p:txBody>
      </p:sp>
      <p:sp>
        <p:nvSpPr>
          <p:cNvPr id="24" name="Title 1">
            <a:extLst>
              <a:ext uri="{FF2B5EF4-FFF2-40B4-BE49-F238E27FC236}">
                <a16:creationId xmlns:a16="http://schemas.microsoft.com/office/drawing/2014/main" id="{4D3DAD6A-0549-4275-966A-FE4B5963FF9E}"/>
              </a:ext>
            </a:extLst>
          </p:cNvPr>
          <p:cNvSpPr>
            <a:spLocks noGrp="1"/>
          </p:cNvSpPr>
          <p:nvPr>
            <p:ph type="ctrTitle"/>
          </p:nvPr>
        </p:nvSpPr>
        <p:spPr>
          <a:xfrm>
            <a:off x="1625600" y="2800351"/>
            <a:ext cx="8940800" cy="1177407"/>
          </a:xfrm>
        </p:spPr>
        <p:txBody>
          <a:bodyPr/>
          <a:lstStyle>
            <a:lvl1pPr>
              <a:defRPr sz="2800" b="1">
                <a:solidFill>
                  <a:srgbClr val="00B0F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5" name="Rectangle 24">
            <a:extLst>
              <a:ext uri="{FF2B5EF4-FFF2-40B4-BE49-F238E27FC236}">
                <a16:creationId xmlns:a16="http://schemas.microsoft.com/office/drawing/2014/main" id="{54D7903E-BD40-4DD4-ADA4-D815BC261BC3}"/>
              </a:ext>
            </a:extLst>
          </p:cNvPr>
          <p:cNvSpPr/>
          <p:nvPr userDrawn="1"/>
        </p:nvSpPr>
        <p:spPr>
          <a:xfrm>
            <a:off x="0" y="0"/>
            <a:ext cx="12192000" cy="1447800"/>
          </a:xfrm>
          <a:prstGeom prst="rect">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26" name="Straight Connector 25">
            <a:extLst>
              <a:ext uri="{FF2B5EF4-FFF2-40B4-BE49-F238E27FC236}">
                <a16:creationId xmlns:a16="http://schemas.microsoft.com/office/drawing/2014/main" id="{A02F435D-79A7-4617-87E1-7109B0D392BE}"/>
              </a:ext>
            </a:extLst>
          </p:cNvPr>
          <p:cNvCxnSpPr/>
          <p:nvPr userDrawn="1"/>
        </p:nvCxnSpPr>
        <p:spPr>
          <a:xfrm>
            <a:off x="0" y="1447800"/>
            <a:ext cx="12192000" cy="0"/>
          </a:xfrm>
          <a:prstGeom prst="line">
            <a:avLst/>
          </a:prstGeom>
          <a:ln w="38100">
            <a:solidFill>
              <a:srgbClr val="FFFFFF">
                <a:alpha val="48000"/>
              </a:srgb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03F8586-CFE5-41A7-A98B-03781D060EDA}"/>
              </a:ext>
            </a:extLst>
          </p:cNvPr>
          <p:cNvSpPr txBox="1">
            <a:spLocks noChangeArrowheads="1"/>
          </p:cNvSpPr>
          <p:nvPr userDrawn="1"/>
        </p:nvSpPr>
        <p:spPr bwMode="auto">
          <a:xfrm>
            <a:off x="1750568" y="379413"/>
            <a:ext cx="41847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CYBERPATRIOT </a:t>
            </a:r>
            <a:endParaRPr kumimoji="0" lang="en-GB" alt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8" name="Picture 27">
            <a:extLst>
              <a:ext uri="{FF2B5EF4-FFF2-40B4-BE49-F238E27FC236}">
                <a16:creationId xmlns:a16="http://schemas.microsoft.com/office/drawing/2014/main" id="{A2600C9A-6738-4610-9045-08638F6072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4456" y="125754"/>
            <a:ext cx="1167452" cy="1167452"/>
          </a:xfrm>
          <a:prstGeom prst="rect">
            <a:avLst/>
          </a:prstGeom>
        </p:spPr>
      </p:pic>
      <p:sp>
        <p:nvSpPr>
          <p:cNvPr id="29" name="TextBox 28">
            <a:extLst>
              <a:ext uri="{FF2B5EF4-FFF2-40B4-BE49-F238E27FC236}">
                <a16:creationId xmlns:a16="http://schemas.microsoft.com/office/drawing/2014/main" id="{09844F13-0038-4D53-BA3B-86EE9716F387}"/>
              </a:ext>
            </a:extLst>
          </p:cNvPr>
          <p:cNvSpPr txBox="1"/>
          <p:nvPr userDrawn="1"/>
        </p:nvSpPr>
        <p:spPr>
          <a:xfrm>
            <a:off x="6153912" y="417499"/>
            <a:ext cx="596188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THE AIR FORCE ASSOCIATION’S</a:t>
            </a:r>
            <a:b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NATIONAL YOUTH CYBER EDUCATION PROGRAM</a:t>
            </a:r>
            <a:endParaRPr kumimoji="0" lang="en-GB"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30" name="Straight Connector 29">
            <a:extLst>
              <a:ext uri="{FF2B5EF4-FFF2-40B4-BE49-F238E27FC236}">
                <a16:creationId xmlns:a16="http://schemas.microsoft.com/office/drawing/2014/main" id="{AC84855C-010F-4305-B83A-FFFF6CBE56D9}"/>
              </a:ext>
            </a:extLst>
          </p:cNvPr>
          <p:cNvCxnSpPr/>
          <p:nvPr userDrawn="1"/>
        </p:nvCxnSpPr>
        <p:spPr>
          <a:xfrm>
            <a:off x="6035040" y="356616"/>
            <a:ext cx="0" cy="7955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1996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
            <a:ext cx="12192000" cy="109696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468"/>
              </a:solidFill>
              <a:effectLst/>
              <a:uLnTx/>
              <a:uFillTx/>
              <a:latin typeface="Calibri" panose="020F0502020204030204" pitchFamily="34" charset="0"/>
              <a:ea typeface="+mn-ea"/>
              <a:cs typeface="+mn-cs"/>
            </a:endParaRPr>
          </a:p>
        </p:txBody>
      </p:sp>
      <p:cxnSp>
        <p:nvCxnSpPr>
          <p:cNvPr id="5" name="Straight Connector 4"/>
          <p:cNvCxnSpPr/>
          <p:nvPr userDrawn="1"/>
        </p:nvCxnSpPr>
        <p:spPr>
          <a:xfrm>
            <a:off x="0" y="1077913"/>
            <a:ext cx="12192000" cy="0"/>
          </a:xfrm>
          <a:prstGeom prst="line">
            <a:avLst/>
          </a:prstGeom>
          <a:ln w="57150">
            <a:solidFill>
              <a:schemeClr val="bg1">
                <a:alpha val="44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17968" y="231653"/>
            <a:ext cx="9783777" cy="578802"/>
          </a:xfrm>
        </p:spPr>
        <p:txBody>
          <a:bodyPr/>
          <a:lstStyle>
            <a:lvl1pPr algn="l">
              <a:defRPr sz="34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31520" y="1509623"/>
            <a:ext cx="10728960" cy="4633793"/>
          </a:xfrm>
        </p:spPr>
        <p:txBody>
          <a:bodyPr/>
          <a:lstStyle>
            <a:lvl1pPr marL="228600" indent="-228600">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678473E7-14F7-4D42-A043-D42E47DD507C}"/>
              </a:ext>
            </a:extLst>
          </p:cNvPr>
          <p:cNvSpPr txBox="1">
            <a:spLocks noChangeArrowheads="1"/>
          </p:cNvSpPr>
          <p:nvPr userDrawn="1"/>
        </p:nvSpPr>
        <p:spPr bwMode="auto">
          <a:xfrm>
            <a:off x="352259" y="6437376"/>
            <a:ext cx="41740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 Air Force Association</a:t>
            </a:r>
          </a:p>
        </p:txBody>
      </p:sp>
      <p:sp>
        <p:nvSpPr>
          <p:cNvPr id="18" name="Slide Number Placeholder 5">
            <a:extLst>
              <a:ext uri="{FF2B5EF4-FFF2-40B4-BE49-F238E27FC236}">
                <a16:creationId xmlns:a16="http://schemas.microsoft.com/office/drawing/2014/main" id="{43D36503-13E2-4EAA-BFBF-587733E10884}"/>
              </a:ext>
            </a:extLst>
          </p:cNvPr>
          <p:cNvSpPr>
            <a:spLocks noGrp="1"/>
          </p:cNvSpPr>
          <p:nvPr>
            <p:ph type="sldNum" sz="quarter" idx="10"/>
          </p:nvPr>
        </p:nvSpPr>
        <p:spPr>
          <a:xfrm>
            <a:off x="11265428" y="6338948"/>
            <a:ext cx="678004" cy="365125"/>
          </a:xfrm>
        </p:spPr>
        <p:txBody>
          <a:bodyPr/>
          <a:lstStyle>
            <a:lvl1pPr algn="ctr">
              <a:defRPr sz="1000" b="0">
                <a:solidFill>
                  <a:schemeClr val="bg1">
                    <a:lumMod val="50000"/>
                  </a:schemeClr>
                </a:solidFill>
                <a:latin typeface="Arial" panose="020B0604020202020204" pitchFamily="34" charset="0"/>
                <a:cs typeface="Arial" panose="020B0604020202020204" pitchFamily="34" charset="0"/>
              </a:defRPr>
            </a:lvl1pPr>
          </a:lstStyle>
          <a:p>
            <a:fld id="{58B47EDC-70F1-447E-86E6-DFEA746573BF}" type="slidenum">
              <a:rPr lang="en-US" altLang="en-US" smtClean="0"/>
              <a:pPr/>
              <a:t>‹#›</a:t>
            </a:fld>
            <a:endParaRPr lang="en-US" altLang="en-US" dirty="0"/>
          </a:p>
        </p:txBody>
      </p:sp>
    </p:spTree>
    <p:extLst>
      <p:ext uri="{BB962C8B-B14F-4D97-AF65-F5344CB8AC3E}">
        <p14:creationId xmlns:p14="http://schemas.microsoft.com/office/powerpoint/2010/main" val="38637726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01B1A7A8-CDE3-42F1-8A6C-4B964FBB0E40}"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0111724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6"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6B420F23-6CD2-4079-BB30-9FE494229382}"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777550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8"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7A5634FB-DAB3-4A29-AD68-134257F14A1C}"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37469229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4"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FB9782E5-ACA4-4D15-B3D8-500A238BD417}"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23270906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3"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C0103335-84F7-4DDE-BAD8-5EAA68F75C1D}"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2678914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6"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B51F2012-6616-4294-972B-0802332FAE39}"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37112542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defTabSz="914400" fontAlgn="base">
              <a:spcBef>
                <a:spcPct val="0"/>
              </a:spcBef>
              <a:spcAft>
                <a:spcPct val="0"/>
              </a:spcAft>
              <a:defRPr/>
            </a:pPr>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defTabSz="914400" fontAlgn="base">
              <a:spcBef>
                <a:spcPct val="0"/>
              </a:spcBef>
              <a:spcAft>
                <a:spcPct val="0"/>
              </a:spcAft>
              <a:defRPr/>
            </a:pPr>
            <a:endParaRPr lang="en-US" alt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defTabSz="914400" fontAlgn="base">
              <a:spcBef>
                <a:spcPct val="0"/>
              </a:spcBef>
              <a:spcAft>
                <a:spcPct val="0"/>
              </a:spcAft>
              <a:defRPr/>
            </a:pPr>
            <a:fld id="{385597BB-8BDB-4775-B666-9E4B0F3A5805}"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3066008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699442"/>
            <a:ext cx="8940800" cy="1336023"/>
          </a:xfrm>
        </p:spPr>
        <p:txBody>
          <a:bodyPr/>
          <a:lstStyle/>
          <a:p>
            <a:r>
              <a:rPr lang="en-US" dirty="0"/>
              <a:t>UNIT 7</a:t>
            </a:r>
            <a:br>
              <a:rPr lang="en-US" dirty="0"/>
            </a:br>
            <a:br>
              <a:rPr lang="en-US" sz="1050" dirty="0"/>
            </a:br>
            <a:r>
              <a:rPr lang="en-US" sz="2400" b="0" dirty="0">
                <a:solidFill>
                  <a:schemeClr val="tx1"/>
                </a:solidFill>
              </a:rPr>
              <a:t>Microsoft Windows Security Tools</a:t>
            </a:r>
            <a:endParaRPr lang="en-US" b="0" dirty="0">
              <a:solidFill>
                <a:schemeClr val="tx1"/>
              </a:solidFill>
            </a:endParaRPr>
          </a:p>
        </p:txBody>
      </p:sp>
    </p:spTree>
    <p:extLst>
      <p:ext uri="{BB962C8B-B14F-4D97-AF65-F5344CB8AC3E}">
        <p14:creationId xmlns:p14="http://schemas.microsoft.com/office/powerpoint/2010/main" val="40626474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Windows Defender Security Center</a:t>
            </a:r>
          </a:p>
        </p:txBody>
      </p:sp>
      <p:sp>
        <p:nvSpPr>
          <p:cNvPr id="3075" name="Rectangle 3"/>
          <p:cNvSpPr>
            <a:spLocks noGrp="1" noChangeArrowheads="1"/>
          </p:cNvSpPr>
          <p:nvPr>
            <p:ph idx="1"/>
          </p:nvPr>
        </p:nvSpPr>
        <p:spPr/>
        <p:txBody>
          <a:bodyPr/>
          <a:lstStyle/>
          <a:p>
            <a:pPr marL="0" indent="0">
              <a:spcBef>
                <a:spcPts val="0"/>
              </a:spcBef>
              <a:spcAft>
                <a:spcPts val="1000"/>
              </a:spcAft>
              <a:buNone/>
            </a:pPr>
            <a:r>
              <a:rPr lang="en-US" sz="2000" dirty="0"/>
              <a:t>Window Defender is an important defensive tool in Windows. To open Windows Defender: </a:t>
            </a:r>
          </a:p>
          <a:p>
            <a:pPr>
              <a:spcBef>
                <a:spcPts val="0"/>
              </a:spcBef>
              <a:spcAft>
                <a:spcPts val="1000"/>
              </a:spcAft>
            </a:pPr>
            <a:r>
              <a:rPr lang="en-US" sz="2000" dirty="0">
                <a:solidFill>
                  <a:schemeClr val="accent1"/>
                </a:solidFill>
              </a:rPr>
              <a:t>Click Start → Settings→ Windows Settings → Update and Security → Windows Security</a:t>
            </a:r>
          </a:p>
          <a:p>
            <a:pPr>
              <a:spcBef>
                <a:spcPts val="0"/>
              </a:spcBef>
              <a:spcAft>
                <a:spcPts val="1000"/>
              </a:spcAft>
            </a:pPr>
            <a:r>
              <a:rPr lang="en-US" sz="2000" b="1" dirty="0">
                <a:solidFill>
                  <a:schemeClr val="accent1"/>
                </a:solidFill>
              </a:rPr>
              <a:t>OR</a:t>
            </a:r>
            <a:r>
              <a:rPr lang="en-US" sz="2000" dirty="0">
                <a:solidFill>
                  <a:schemeClr val="accent1"/>
                </a:solidFill>
              </a:rPr>
              <a:t> Click Start → Control Panel→ System and Security → Security and Maintenance→ Security </a:t>
            </a:r>
          </a:p>
          <a:p>
            <a:pPr>
              <a:spcBef>
                <a:spcPts val="0"/>
              </a:spcBef>
              <a:spcAft>
                <a:spcPts val="600"/>
              </a:spcAft>
            </a:pPr>
            <a:r>
              <a:rPr lang="en-US" sz="2000" dirty="0"/>
              <a:t>Notifies you if Windows identifies problems</a:t>
            </a:r>
            <a:br>
              <a:rPr lang="en-US" sz="2000" dirty="0"/>
            </a:br>
            <a:r>
              <a:rPr lang="en-US" sz="2000" dirty="0"/>
              <a:t>with or updates for:</a:t>
            </a:r>
          </a:p>
          <a:p>
            <a:pPr lvl="1">
              <a:spcBef>
                <a:spcPts val="300"/>
              </a:spcBef>
              <a:spcAft>
                <a:spcPts val="300"/>
              </a:spcAft>
            </a:pPr>
            <a:r>
              <a:rPr lang="en-US" sz="1600" dirty="0"/>
              <a:t>Windows Updates</a:t>
            </a:r>
          </a:p>
          <a:p>
            <a:pPr lvl="1">
              <a:spcBef>
                <a:spcPts val="300"/>
              </a:spcBef>
              <a:spcAft>
                <a:spcPts val="300"/>
              </a:spcAft>
            </a:pPr>
            <a:r>
              <a:rPr lang="en-US" sz="1600" dirty="0"/>
              <a:t>Internet security settings</a:t>
            </a:r>
          </a:p>
          <a:p>
            <a:pPr lvl="1">
              <a:spcBef>
                <a:spcPts val="300"/>
              </a:spcBef>
              <a:spcAft>
                <a:spcPts val="300"/>
              </a:spcAft>
            </a:pPr>
            <a:r>
              <a:rPr lang="en-US" sz="1600" dirty="0"/>
              <a:t>Network firewall</a:t>
            </a:r>
          </a:p>
          <a:p>
            <a:pPr lvl="1">
              <a:spcBef>
                <a:spcPts val="300"/>
              </a:spcBef>
              <a:spcAft>
                <a:spcPts val="300"/>
              </a:spcAft>
            </a:pPr>
            <a:r>
              <a:rPr lang="en-US" sz="1600" dirty="0"/>
              <a:t>Spyware and related protection</a:t>
            </a:r>
          </a:p>
          <a:p>
            <a:pPr lvl="1">
              <a:spcBef>
                <a:spcPts val="300"/>
              </a:spcBef>
              <a:spcAft>
                <a:spcPts val="300"/>
              </a:spcAft>
            </a:pPr>
            <a:r>
              <a:rPr lang="en-US" sz="1600" dirty="0"/>
              <a:t>User Account Control</a:t>
            </a:r>
          </a:p>
          <a:p>
            <a:pPr lvl="1">
              <a:spcBef>
                <a:spcPts val="300"/>
              </a:spcBef>
              <a:spcAft>
                <a:spcPts val="300"/>
              </a:spcAft>
            </a:pPr>
            <a:r>
              <a:rPr lang="en-US" sz="1600" dirty="0"/>
              <a:t>Virus protections</a:t>
            </a:r>
          </a:p>
          <a:p>
            <a:pPr lvl="1">
              <a:spcBef>
                <a:spcPts val="300"/>
              </a:spcBef>
              <a:spcAft>
                <a:spcPts val="300"/>
              </a:spcAft>
            </a:pPr>
            <a:r>
              <a:rPr lang="en-US" sz="1600" dirty="0"/>
              <a:t>Windows Backups</a:t>
            </a:r>
          </a:p>
        </p:txBody>
      </p:sp>
      <p:sp>
        <p:nvSpPr>
          <p:cNvPr id="3" name="Slide Number Placeholder 2">
            <a:extLst>
              <a:ext uri="{FF2B5EF4-FFF2-40B4-BE49-F238E27FC236}">
                <a16:creationId xmlns:a16="http://schemas.microsoft.com/office/drawing/2014/main" id="{F1495F3B-FBF8-4A51-806D-F8B3A583C7C8}"/>
              </a:ext>
            </a:extLst>
          </p:cNvPr>
          <p:cNvSpPr>
            <a:spLocks noGrp="1"/>
          </p:cNvSpPr>
          <p:nvPr>
            <p:ph type="sldNum" sz="quarter" idx="10"/>
          </p:nvPr>
        </p:nvSpPr>
        <p:spPr/>
        <p:txBody>
          <a:bodyPr/>
          <a:lstStyle/>
          <a:p>
            <a:fld id="{58B47EDC-70F1-447E-86E6-DFEA746573BF}" type="slidenum">
              <a:rPr lang="en-US" altLang="en-US" smtClean="0"/>
              <a:pPr/>
              <a:t>10</a:t>
            </a:fld>
            <a:endParaRPr lang="en-US" alt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0226"/>
          <a:stretch/>
        </p:blipFill>
        <p:spPr>
          <a:xfrm>
            <a:off x="6501164" y="3091543"/>
            <a:ext cx="4538135" cy="3037114"/>
          </a:xfrm>
          <a:prstGeom prst="rect">
            <a:avLst/>
          </a:prstGeom>
          <a:ln w="25400">
            <a:solidFill>
              <a:schemeClr val="tx1"/>
            </a:solidFill>
          </a:ln>
        </p:spPr>
      </p:pic>
    </p:spTree>
    <p:extLst>
      <p:ext uri="{BB962C8B-B14F-4D97-AF65-F5344CB8AC3E}">
        <p14:creationId xmlns:p14="http://schemas.microsoft.com/office/powerpoint/2010/main" val="40627178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Firewalls</a:t>
            </a:r>
          </a:p>
        </p:txBody>
      </p:sp>
      <p:sp>
        <p:nvSpPr>
          <p:cNvPr id="4099" name="Rectangle 3"/>
          <p:cNvSpPr>
            <a:spLocks noGrp="1" noChangeArrowheads="1"/>
          </p:cNvSpPr>
          <p:nvPr>
            <p:ph idx="1"/>
          </p:nvPr>
        </p:nvSpPr>
        <p:spPr>
          <a:xfrm>
            <a:off x="731520" y="1509623"/>
            <a:ext cx="4711337" cy="4633793"/>
          </a:xfrm>
        </p:spPr>
        <p:txBody>
          <a:bodyPr>
            <a:noAutofit/>
          </a:bodyPr>
          <a:lstStyle/>
          <a:p>
            <a:pPr eaLnBrk="1" hangingPunct="1">
              <a:spcBef>
                <a:spcPts val="0"/>
              </a:spcBef>
              <a:spcAft>
                <a:spcPts val="600"/>
              </a:spcAft>
            </a:pPr>
            <a:r>
              <a:rPr lang="en-US" sz="2000" dirty="0"/>
              <a:t>Reject or allow data packets through to users based on custom settings</a:t>
            </a:r>
          </a:p>
          <a:p>
            <a:r>
              <a:rPr lang="en-US" sz="2000" dirty="0"/>
              <a:t>Essential to security and should always be turned ‘</a:t>
            </a:r>
            <a:r>
              <a:rPr lang="en-US" sz="2000" b="1" dirty="0"/>
              <a:t>on</a:t>
            </a:r>
            <a:r>
              <a:rPr lang="en-US" sz="2000" dirty="0"/>
              <a:t>’ and use “Recommended Settings” at a minimum</a:t>
            </a:r>
          </a:p>
          <a:p>
            <a:pPr>
              <a:spcBef>
                <a:spcPts val="0"/>
              </a:spcBef>
              <a:spcAft>
                <a:spcPts val="1000"/>
              </a:spcAft>
            </a:pPr>
            <a:r>
              <a:rPr lang="en-US" sz="2000" dirty="0">
                <a:solidFill>
                  <a:schemeClr val="accent1"/>
                </a:solidFill>
              </a:rPr>
              <a:t>Click Start → Windows Settings → Update and Security → Windows Security → Firewall &amp; network protection</a:t>
            </a:r>
          </a:p>
          <a:p>
            <a:pPr>
              <a:spcBef>
                <a:spcPts val="0"/>
              </a:spcBef>
              <a:spcAft>
                <a:spcPts val="1000"/>
              </a:spcAft>
            </a:pPr>
            <a:r>
              <a:rPr lang="en-US" sz="2000" b="1" dirty="0">
                <a:solidFill>
                  <a:schemeClr val="accent1"/>
                </a:solidFill>
              </a:rPr>
              <a:t>OR</a:t>
            </a:r>
            <a:r>
              <a:rPr lang="en-US" sz="2000" dirty="0">
                <a:solidFill>
                  <a:schemeClr val="accent1"/>
                </a:solidFill>
              </a:rPr>
              <a:t> Right Click Start → Control Panel→ Windows (Defender) Firewall</a:t>
            </a:r>
          </a:p>
          <a:p>
            <a:pPr>
              <a:spcBef>
                <a:spcPts val="0"/>
              </a:spcBef>
              <a:spcAft>
                <a:spcPts val="1000"/>
              </a:spcAft>
            </a:pPr>
            <a:r>
              <a:rPr lang="en-US" sz="2000" b="1" dirty="0">
                <a:solidFill>
                  <a:schemeClr val="accent1"/>
                </a:solidFill>
              </a:rPr>
              <a:t>OR</a:t>
            </a:r>
            <a:r>
              <a:rPr lang="en-US" sz="2000" dirty="0">
                <a:solidFill>
                  <a:schemeClr val="accent1"/>
                </a:solidFill>
              </a:rPr>
              <a:t> Search→ Firewall</a:t>
            </a:r>
          </a:p>
        </p:txBody>
      </p:sp>
      <p:sp>
        <p:nvSpPr>
          <p:cNvPr id="10" name="Slide Number Placeholder 9">
            <a:extLst>
              <a:ext uri="{FF2B5EF4-FFF2-40B4-BE49-F238E27FC236}">
                <a16:creationId xmlns:a16="http://schemas.microsoft.com/office/drawing/2014/main" id="{7B065C07-9378-4E32-A100-2024835BC10D}"/>
              </a:ext>
            </a:extLst>
          </p:cNvPr>
          <p:cNvSpPr>
            <a:spLocks noGrp="1"/>
          </p:cNvSpPr>
          <p:nvPr>
            <p:ph type="sldNum" sz="quarter" idx="10"/>
          </p:nvPr>
        </p:nvSpPr>
        <p:spPr/>
        <p:txBody>
          <a:bodyPr/>
          <a:lstStyle/>
          <a:p>
            <a:fld id="{58B47EDC-70F1-447E-86E6-DFEA746573BF}" type="slidenum">
              <a:rPr lang="en-US" altLang="en-US" smtClean="0"/>
              <a:pPr/>
              <a:t>11</a:t>
            </a:fld>
            <a:endParaRPr lang="en-US" altLang="en-US" dirty="0"/>
          </a:p>
        </p:txBody>
      </p:sp>
      <p:grpSp>
        <p:nvGrpSpPr>
          <p:cNvPr id="15" name="Group 14"/>
          <p:cNvGrpSpPr/>
          <p:nvPr/>
        </p:nvGrpSpPr>
        <p:grpSpPr>
          <a:xfrm>
            <a:off x="6402186" y="1370648"/>
            <a:ext cx="5232270" cy="1024281"/>
            <a:chOff x="2697276" y="2880144"/>
            <a:chExt cx="6165084" cy="1246261"/>
          </a:xfrm>
        </p:grpSpPr>
        <p:grpSp>
          <p:nvGrpSpPr>
            <p:cNvPr id="9" name="Group 8"/>
            <p:cNvGrpSpPr/>
            <p:nvPr/>
          </p:nvGrpSpPr>
          <p:grpSpPr>
            <a:xfrm>
              <a:off x="2697276" y="2880144"/>
              <a:ext cx="6165084" cy="1246261"/>
              <a:chOff x="1066144" y="2865489"/>
              <a:chExt cx="7153562" cy="1446080"/>
            </a:xfrm>
          </p:grpSpPr>
          <p:pic>
            <p:nvPicPr>
              <p:cNvPr id="8" name="Picture 8" descr="C:\Users\L.Walczak\AppData\Local\Microsoft\Windows\Temporary Internet Files\Content.IE5\D2YBM0OZ\MP900442441[2].jpg"/>
              <p:cNvPicPr>
                <a:picLocks noChangeAspect="1" noChangeArrowheads="1"/>
              </p:cNvPicPr>
              <p:nvPr/>
            </p:nvPicPr>
            <p:blipFill>
              <a:blip r:embed="rId3" cstate="print"/>
              <a:srcRect/>
              <a:stretch>
                <a:fillRect/>
              </a:stretch>
            </p:blipFill>
            <p:spPr bwMode="auto">
              <a:xfrm>
                <a:off x="1066144" y="3189347"/>
                <a:ext cx="964343" cy="910206"/>
              </a:xfrm>
              <a:prstGeom prst="ellipse">
                <a:avLst/>
              </a:prstGeom>
              <a:noFill/>
              <a:ln>
                <a:noFill/>
              </a:ln>
              <a:effectLst>
                <a:glow rad="101600">
                  <a:schemeClr val="accent6">
                    <a:satMod val="175000"/>
                    <a:alpha val="40000"/>
                  </a:schemeClr>
                </a:glow>
              </a:effectLst>
            </p:spPr>
          </p:pic>
          <p:cxnSp>
            <p:nvCxnSpPr>
              <p:cNvPr id="38" name="Straight Arrow Connector 37"/>
              <p:cNvCxnSpPr/>
              <p:nvPr/>
            </p:nvCxnSpPr>
            <p:spPr>
              <a:xfrm flipV="1">
                <a:off x="6771058" y="3339112"/>
                <a:ext cx="560448" cy="278674"/>
              </a:xfrm>
              <a:prstGeom prst="straightConnector1">
                <a:avLst/>
              </a:prstGeom>
              <a:ln>
                <a:headEnd type="triangle" w="lg" len="med"/>
                <a:tailEnd type="triangle" w="lg" len="med"/>
              </a:ln>
            </p:spPr>
            <p:style>
              <a:lnRef idx="2">
                <a:schemeClr val="accent4"/>
              </a:lnRef>
              <a:fillRef idx="0">
                <a:schemeClr val="accent4"/>
              </a:fillRef>
              <a:effectRef idx="1">
                <a:schemeClr val="accent4"/>
              </a:effectRef>
              <a:fontRef idx="minor">
                <a:schemeClr val="tx1"/>
              </a:fontRef>
            </p:style>
          </p:cxnSp>
          <p:pic>
            <p:nvPicPr>
              <p:cNvPr id="41" name="Picture 21" descr="C:\Users\L.Walczak\AppData\Local\Microsoft\Windows\Temporary Internet Files\Content.IE5\97H917Z3\MC900433944[1].png"/>
              <p:cNvPicPr>
                <a:picLocks noChangeAspect="1" noChangeArrowheads="1"/>
              </p:cNvPicPr>
              <p:nvPr/>
            </p:nvPicPr>
            <p:blipFill>
              <a:blip r:embed="rId4" cstate="print"/>
              <a:srcRect/>
              <a:stretch>
                <a:fillRect/>
              </a:stretch>
            </p:blipFill>
            <p:spPr bwMode="auto">
              <a:xfrm>
                <a:off x="7331506" y="2865489"/>
                <a:ext cx="731520" cy="731520"/>
              </a:xfrm>
              <a:prstGeom prst="rect">
                <a:avLst/>
              </a:prstGeom>
              <a:noFill/>
            </p:spPr>
          </p:pic>
          <p:cxnSp>
            <p:nvCxnSpPr>
              <p:cNvPr id="53" name="Straight Arrow Connector 52"/>
              <p:cNvCxnSpPr/>
              <p:nvPr/>
            </p:nvCxnSpPr>
            <p:spPr>
              <a:xfrm flipV="1">
                <a:off x="4111150" y="3631831"/>
                <a:ext cx="1645920" cy="0"/>
              </a:xfrm>
              <a:prstGeom prst="straightConnector1">
                <a:avLst/>
              </a:prstGeom>
              <a:ln>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2" name="Group 249"/>
              <p:cNvGrpSpPr/>
              <p:nvPr/>
            </p:nvGrpSpPr>
            <p:grpSpPr>
              <a:xfrm>
                <a:off x="2942690" y="3257950"/>
                <a:ext cx="1066803" cy="527835"/>
                <a:chOff x="4451926" y="1519290"/>
                <a:chExt cx="1066803" cy="527835"/>
              </a:xfrm>
              <a:effectLst>
                <a:outerShdw blurRad="50800" dist="38100" dir="2700000" algn="tl" rotWithShape="0">
                  <a:prstClr val="black">
                    <a:alpha val="40000"/>
                  </a:prstClr>
                </a:outerShdw>
              </a:effectLst>
            </p:grpSpPr>
            <p:sp>
              <p:nvSpPr>
                <p:cNvPr id="61" name="Rounded Rectangle 60"/>
                <p:cNvSpPr/>
                <p:nvPr/>
              </p:nvSpPr>
              <p:spPr>
                <a:xfrm rot="699250" flipH="1">
                  <a:off x="5255391" y="1519290"/>
                  <a:ext cx="45719" cy="461962"/>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rot="20900750">
                  <a:off x="4715464" y="1527054"/>
                  <a:ext cx="45719" cy="461962"/>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37"/>
                <p:cNvGrpSpPr/>
                <p:nvPr/>
              </p:nvGrpSpPr>
              <p:grpSpPr>
                <a:xfrm>
                  <a:off x="4451926" y="1771692"/>
                  <a:ext cx="1066803" cy="275433"/>
                  <a:chOff x="3752849" y="1546223"/>
                  <a:chExt cx="1066803" cy="275433"/>
                </a:xfrm>
              </p:grpSpPr>
              <p:sp>
                <p:nvSpPr>
                  <p:cNvPr id="71" name="Rounded Rectangle 70"/>
                  <p:cNvSpPr/>
                  <p:nvPr/>
                </p:nvSpPr>
                <p:spPr>
                  <a:xfrm>
                    <a:off x="3848101" y="1546223"/>
                    <a:ext cx="971551" cy="189708"/>
                  </a:xfrm>
                  <a:prstGeom prst="round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Cube 71"/>
                  <p:cNvSpPr/>
                  <p:nvPr/>
                </p:nvSpPr>
                <p:spPr>
                  <a:xfrm>
                    <a:off x="3764756" y="1565274"/>
                    <a:ext cx="1051560" cy="246857"/>
                  </a:xfrm>
                  <a:prstGeom prst="cube">
                    <a:avLst>
                      <a:gd name="adj" fmla="val 35633"/>
                    </a:avLst>
                  </a:prstGeom>
                  <a:gradFill flip="none" rotWithShape="1">
                    <a:gsLst>
                      <a:gs pos="82001">
                        <a:schemeClr val="tx1">
                          <a:lumMod val="75000"/>
                          <a:lumOff val="25000"/>
                        </a:schemeClr>
                      </a:gs>
                      <a:gs pos="100000">
                        <a:schemeClr val="tx1">
                          <a:lumMod val="65000"/>
                          <a:lumOff val="35000"/>
                        </a:schemeClr>
                      </a:gs>
                    </a:gsLst>
                    <a:path path="circle">
                      <a:fillToRect t="100000" r="100000"/>
                    </a:path>
                    <a:tileRect l="-100000" b="-100000"/>
                  </a:gradFill>
                  <a:ln w="15875">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73" name="Rounded Rectangle 72"/>
                  <p:cNvSpPr/>
                  <p:nvPr/>
                </p:nvSpPr>
                <p:spPr>
                  <a:xfrm>
                    <a:off x="3752849" y="1648618"/>
                    <a:ext cx="981076" cy="173038"/>
                  </a:xfrm>
                  <a:prstGeom prst="roundRect">
                    <a:avLst>
                      <a:gd name="adj" fmla="val 14299"/>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Oval 63"/>
                <p:cNvSpPr/>
                <p:nvPr/>
              </p:nvSpPr>
              <p:spPr>
                <a:xfrm>
                  <a:off x="5331560" y="1910124"/>
                  <a:ext cx="36576" cy="36576"/>
                </a:xfrm>
                <a:prstGeom prst="ellipse">
                  <a:avLst/>
                </a:prstGeom>
                <a:solidFill>
                  <a:srgbClr val="89FF6D"/>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5281555" y="1910124"/>
                  <a:ext cx="27432" cy="27432"/>
                </a:xfrm>
                <a:prstGeom prst="ellipse">
                  <a:avLst/>
                </a:prstGeom>
                <a:solidFill>
                  <a:srgbClr val="89FF6D"/>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5231548" y="1910124"/>
                  <a:ext cx="27432" cy="27432"/>
                </a:xfrm>
                <a:prstGeom prst="ellipse">
                  <a:avLst/>
                </a:prstGeom>
                <a:solidFill>
                  <a:srgbClr val="89FF6D"/>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4534318" y="1917108"/>
                  <a:ext cx="346075" cy="61595"/>
                </a:xfrm>
                <a:prstGeom prst="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5341085" y="1968226"/>
                  <a:ext cx="27432" cy="27432"/>
                </a:xfrm>
                <a:prstGeom prst="ellipse">
                  <a:avLst/>
                </a:prstGeom>
                <a:solidFill>
                  <a:srgbClr val="FF2F2F"/>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5281555" y="1968226"/>
                  <a:ext cx="27432" cy="27432"/>
                </a:xfrm>
                <a:prstGeom prst="ellipse">
                  <a:avLst/>
                </a:prstGeom>
                <a:solidFill>
                  <a:srgbClr val="FFFF99"/>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5231548" y="1968226"/>
                  <a:ext cx="27432" cy="27432"/>
                </a:xfrm>
                <a:prstGeom prst="ellipse">
                  <a:avLst/>
                </a:prstGeom>
                <a:solidFill>
                  <a:srgbClr val="FFFF99"/>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110"/>
              <p:cNvGrpSpPr/>
              <p:nvPr/>
            </p:nvGrpSpPr>
            <p:grpSpPr>
              <a:xfrm>
                <a:off x="5836780" y="3499008"/>
                <a:ext cx="834842" cy="217174"/>
                <a:chOff x="2743200" y="1435098"/>
                <a:chExt cx="1993900" cy="419100"/>
              </a:xfrm>
              <a:effectLst>
                <a:outerShdw blurRad="50800" dist="38100" dir="2700000" algn="tl" rotWithShape="0">
                  <a:prstClr val="black">
                    <a:alpha val="40000"/>
                  </a:prstClr>
                </a:outerShdw>
              </a:effectLst>
            </p:grpSpPr>
            <p:sp>
              <p:nvSpPr>
                <p:cNvPr id="79" name="Cube 78"/>
                <p:cNvSpPr/>
                <p:nvPr/>
              </p:nvSpPr>
              <p:spPr>
                <a:xfrm>
                  <a:off x="2743200" y="1435098"/>
                  <a:ext cx="1993900" cy="419100"/>
                </a:xfrm>
                <a:prstGeom prst="cube">
                  <a:avLst>
                    <a:gd name="adj" fmla="val 51563"/>
                  </a:avLst>
                </a:prstGeom>
                <a:gradFill flip="none" rotWithShape="1">
                  <a:gsLst>
                    <a:gs pos="82001">
                      <a:srgbClr val="C7C7C7"/>
                    </a:gs>
                    <a:gs pos="100000">
                      <a:schemeClr val="bg1">
                        <a:lumMod val="65000"/>
                      </a:schemeClr>
                    </a:gs>
                  </a:gsLst>
                  <a:path path="rect">
                    <a:fillToRect l="100000" b="100000"/>
                  </a:path>
                  <a:tileRect t="-100000" r="-100000"/>
                </a:gradFill>
                <a:ln>
                  <a:solidFill>
                    <a:schemeClr val="bg1">
                      <a:lumMod val="6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80" name="Rectangle 79"/>
                <p:cNvSpPr/>
                <p:nvPr/>
              </p:nvSpPr>
              <p:spPr>
                <a:xfrm>
                  <a:off x="3631407" y="1692274"/>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631407" y="1770063"/>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3723482" y="1692274"/>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3723482" y="1770063"/>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3815557" y="1692274"/>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3815557" y="1770063"/>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3907632" y="1692274"/>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3907632" y="1770063"/>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a:off x="3999707" y="1692274"/>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3999707" y="1770063"/>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4091782" y="1692274"/>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4091782" y="1770063"/>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4183857" y="1692274"/>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4183857" y="1770063"/>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4275932" y="1692274"/>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4275932" y="1770063"/>
                  <a:ext cx="64008" cy="54864"/>
                </a:xfrm>
                <a:prstGeom prst="rect">
                  <a:avLst/>
                </a:prstGeom>
                <a:solidFill>
                  <a:schemeClr val="tx1">
                    <a:lumMod val="65000"/>
                    <a:lumOff val="3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2774950" y="1670050"/>
                  <a:ext cx="45720" cy="45720"/>
                </a:xfrm>
                <a:prstGeom prst="ellipse">
                  <a:avLst/>
                </a:prstGeom>
                <a:solidFill>
                  <a:srgbClr val="89FF6D"/>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2774950" y="1727200"/>
                  <a:ext cx="45720" cy="45720"/>
                </a:xfrm>
                <a:prstGeom prst="ellipse">
                  <a:avLst/>
                </a:prstGeom>
                <a:solidFill>
                  <a:srgbClr val="89FF6D"/>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2774950" y="1784350"/>
                  <a:ext cx="45720" cy="45720"/>
                </a:xfrm>
                <a:prstGeom prst="ellipse">
                  <a:avLst/>
                </a:prstGeom>
                <a:solidFill>
                  <a:srgbClr val="89FF6D"/>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2830512" y="1670050"/>
                  <a:ext cx="45720" cy="45720"/>
                </a:xfrm>
                <a:prstGeom prst="ellipse">
                  <a:avLst/>
                </a:prstGeom>
                <a:solidFill>
                  <a:srgbClr val="89FF6D"/>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2830512" y="1727200"/>
                  <a:ext cx="45720" cy="45720"/>
                </a:xfrm>
                <a:prstGeom prst="ellipse">
                  <a:avLst/>
                </a:prstGeom>
                <a:solidFill>
                  <a:srgbClr val="89FF6D"/>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2830512" y="1784350"/>
                  <a:ext cx="45720" cy="45720"/>
                </a:xfrm>
                <a:prstGeom prst="ellipse">
                  <a:avLst/>
                </a:prstGeom>
                <a:solidFill>
                  <a:srgbClr val="89FF6D"/>
                </a:solidFill>
                <a:ln>
                  <a:noFill/>
                </a:ln>
                <a:effectLst>
                  <a:outerShdw blurRad="419100" dist="38100" dir="18900000" sx="122000" sy="122000" algn="bl" rotWithShape="0">
                    <a:srgbClr val="CCFF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0" name="Straight Arrow Connector 109"/>
              <p:cNvCxnSpPr/>
              <p:nvPr/>
            </p:nvCxnSpPr>
            <p:spPr>
              <a:xfrm flipV="1">
                <a:off x="2148521" y="3654691"/>
                <a:ext cx="731520" cy="0"/>
              </a:xfrm>
              <a:prstGeom prst="straightConnector1">
                <a:avLst/>
              </a:prstGeom>
              <a:ln>
                <a:headEnd type="triangle" w="lg" len="med"/>
                <a:tailEnd type="triangle" w="lg" len="med"/>
              </a:ln>
            </p:spPr>
            <p:style>
              <a:lnRef idx="2">
                <a:schemeClr val="accent3"/>
              </a:lnRef>
              <a:fillRef idx="0">
                <a:schemeClr val="accent3"/>
              </a:fillRef>
              <a:effectRef idx="1">
                <a:schemeClr val="accent3"/>
              </a:effectRef>
              <a:fontRef idx="minor">
                <a:schemeClr val="tx1"/>
              </a:fontRef>
            </p:style>
          </p:cxnSp>
          <p:cxnSp>
            <p:nvCxnSpPr>
              <p:cNvPr id="76" name="Straight Arrow Connector 75"/>
              <p:cNvCxnSpPr/>
              <p:nvPr/>
            </p:nvCxnSpPr>
            <p:spPr>
              <a:xfrm>
                <a:off x="6760327" y="3739868"/>
                <a:ext cx="607243" cy="251661"/>
              </a:xfrm>
              <a:prstGeom prst="straightConnector1">
                <a:avLst/>
              </a:prstGeom>
              <a:ln>
                <a:headEnd type="triangle" w="lg" len="med"/>
                <a:tailEnd type="triangle" w="lg" len="med"/>
              </a:ln>
            </p:spPr>
            <p:style>
              <a:lnRef idx="2">
                <a:schemeClr val="accent4"/>
              </a:lnRef>
              <a:fillRef idx="0">
                <a:schemeClr val="accent4"/>
              </a:fillRef>
              <a:effectRef idx="1">
                <a:schemeClr val="accent4"/>
              </a:effectRef>
              <a:fontRef idx="minor">
                <a:schemeClr val="tx1"/>
              </a:fontRef>
            </p:style>
          </p:cxn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6746" y="3488609"/>
                <a:ext cx="822960" cy="822960"/>
              </a:xfrm>
              <a:prstGeom prst="rect">
                <a:avLst/>
              </a:prstGeom>
            </p:spPr>
          </p:pic>
        </p:grpSp>
        <p:pic>
          <p:nvPicPr>
            <p:cNvPr id="74" name="Picture 3" descr="C:\Users\L.Walczak\AppData\Local\Microsoft\Windows\Temporary Internet Files\Content.IE5\4A0JS4CO\MC900431622[1].png"/>
            <p:cNvPicPr>
              <a:picLocks noChangeAspect="1" noChangeArrowheads="1"/>
            </p:cNvPicPr>
            <p:nvPr/>
          </p:nvPicPr>
          <p:blipFill>
            <a:blip r:embed="rId6" cstate="print"/>
            <a:srcRect/>
            <a:stretch>
              <a:fillRect/>
            </a:stretch>
          </p:blipFill>
          <p:spPr bwMode="auto">
            <a:xfrm flipH="1">
              <a:off x="5587134" y="3256776"/>
              <a:ext cx="504543" cy="504543"/>
            </a:xfrm>
            <a:prstGeom prst="rect">
              <a:avLst/>
            </a:prstGeom>
            <a:noFill/>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9182" y="3100658"/>
            <a:ext cx="3073385" cy="2157141"/>
          </a:xfrm>
          <a:prstGeom prst="rect">
            <a:avLst/>
          </a:prstGeom>
          <a:ln w="12700">
            <a:solidFill>
              <a:schemeClr val="tx1"/>
            </a:solidFill>
          </a:ln>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5987" y="3100088"/>
            <a:ext cx="2963727" cy="2151151"/>
          </a:xfrm>
          <a:prstGeom prst="rect">
            <a:avLst/>
          </a:prstGeom>
          <a:noFill/>
          <a:ln w="12700">
            <a:solidFill>
              <a:schemeClr val="tx1"/>
            </a:solidFill>
          </a:ln>
        </p:spPr>
      </p:pic>
      <p:sp>
        <p:nvSpPr>
          <p:cNvPr id="19" name="TextBox 18"/>
          <p:cNvSpPr txBox="1"/>
          <p:nvPr/>
        </p:nvSpPr>
        <p:spPr>
          <a:xfrm>
            <a:off x="9001634" y="2734019"/>
            <a:ext cx="2745495" cy="523220"/>
          </a:xfrm>
          <a:prstGeom prst="rect">
            <a:avLst/>
          </a:prstGeom>
          <a:noFill/>
        </p:spPr>
        <p:txBody>
          <a:bodyPr wrap="none" rtlCol="0">
            <a:spAutoFit/>
          </a:bodyPr>
          <a:lstStyle/>
          <a:p>
            <a:r>
              <a:rPr lang="en-US" sz="1400" dirty="0"/>
              <a:t>Windows Defender Security Center</a:t>
            </a:r>
          </a:p>
          <a:p>
            <a:endParaRPr lang="en-US" sz="1400" dirty="0"/>
          </a:p>
        </p:txBody>
      </p:sp>
      <p:sp>
        <p:nvSpPr>
          <p:cNvPr id="63" name="TextBox 62"/>
          <p:cNvSpPr txBox="1"/>
          <p:nvPr/>
        </p:nvSpPr>
        <p:spPr>
          <a:xfrm>
            <a:off x="5970679" y="2756343"/>
            <a:ext cx="2195601" cy="523220"/>
          </a:xfrm>
          <a:prstGeom prst="rect">
            <a:avLst/>
          </a:prstGeom>
          <a:noFill/>
        </p:spPr>
        <p:txBody>
          <a:bodyPr wrap="none" rtlCol="0">
            <a:spAutoFit/>
          </a:bodyPr>
          <a:lstStyle/>
          <a:p>
            <a:r>
              <a:rPr lang="en-US" sz="1400" dirty="0"/>
              <a:t>Windows Defender Firewall</a:t>
            </a:r>
          </a:p>
          <a:p>
            <a:endParaRPr lang="en-US" sz="1400" dirty="0"/>
          </a:p>
        </p:txBody>
      </p:sp>
      <p:sp>
        <p:nvSpPr>
          <p:cNvPr id="75" name="TextBox 74"/>
          <p:cNvSpPr txBox="1"/>
          <p:nvPr/>
        </p:nvSpPr>
        <p:spPr>
          <a:xfrm>
            <a:off x="6705600" y="5358424"/>
            <a:ext cx="4169229" cy="523220"/>
          </a:xfrm>
          <a:prstGeom prst="rect">
            <a:avLst/>
          </a:prstGeom>
          <a:noFill/>
        </p:spPr>
        <p:txBody>
          <a:bodyPr wrap="square" rtlCol="0">
            <a:spAutoFit/>
          </a:bodyPr>
          <a:lstStyle/>
          <a:p>
            <a:r>
              <a:rPr lang="en-US" sz="1400" u="sng" dirty="0"/>
              <a:t>Note</a:t>
            </a:r>
            <a:r>
              <a:rPr lang="en-US" sz="1400" dirty="0"/>
              <a:t>: Both firewall settings are for the same firewalls.</a:t>
            </a:r>
          </a:p>
          <a:p>
            <a:endParaRPr lang="en-US" sz="1400" dirty="0"/>
          </a:p>
        </p:txBody>
      </p:sp>
    </p:spTree>
    <p:extLst>
      <p:ext uri="{BB962C8B-B14F-4D97-AF65-F5344CB8AC3E}">
        <p14:creationId xmlns:p14="http://schemas.microsoft.com/office/powerpoint/2010/main" val="40275852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6646A-5DE2-48C0-9C59-BF55E7FD3DC5}"/>
              </a:ext>
            </a:extLst>
          </p:cNvPr>
          <p:cNvSpPr>
            <a:spLocks noGrp="1"/>
          </p:cNvSpPr>
          <p:nvPr>
            <p:ph type="title"/>
          </p:nvPr>
        </p:nvSpPr>
        <p:spPr/>
        <p:txBody>
          <a:bodyPr/>
          <a:lstStyle/>
          <a:p>
            <a:r>
              <a:rPr lang="en-US" sz="3200" dirty="0"/>
              <a:t>Enabling Windows Firewall Exceptions</a:t>
            </a:r>
          </a:p>
        </p:txBody>
      </p:sp>
      <p:sp>
        <p:nvSpPr>
          <p:cNvPr id="6147" name="Rectangle 3"/>
          <p:cNvSpPr>
            <a:spLocks noGrp="1" noChangeArrowheads="1"/>
          </p:cNvSpPr>
          <p:nvPr>
            <p:ph idx="1"/>
          </p:nvPr>
        </p:nvSpPr>
        <p:spPr/>
        <p:txBody>
          <a:bodyPr>
            <a:normAutofit/>
          </a:bodyPr>
          <a:lstStyle/>
          <a:p>
            <a:pPr marL="231775" lvl="1" indent="-231775">
              <a:spcAft>
                <a:spcPts val="600"/>
              </a:spcAft>
              <a:buFont typeface="Arial" panose="020B0604020202020204" pitchFamily="34" charset="0"/>
              <a:buChar char="•"/>
            </a:pPr>
            <a:r>
              <a:rPr lang="en-US" sz="2000" dirty="0"/>
              <a:t>For each network type, you can customize whether you want the programs allowed through </a:t>
            </a:r>
          </a:p>
          <a:p>
            <a:pPr eaLnBrk="1" hangingPunct="1">
              <a:spcAft>
                <a:spcPts val="300"/>
              </a:spcAft>
            </a:pPr>
            <a:r>
              <a:rPr lang="en-US" sz="1800" dirty="0"/>
              <a:t>It’s much safer to allow only certain programs through your firewall than to open an entire port to traffic</a:t>
            </a:r>
          </a:p>
          <a:p>
            <a:pPr lvl="1">
              <a:spcAft>
                <a:spcPts val="600"/>
              </a:spcAft>
            </a:pPr>
            <a:r>
              <a:rPr lang="en-US" sz="1600" dirty="0"/>
              <a:t>Ports are numbers that identify one side of a connection between two computers</a:t>
            </a:r>
          </a:p>
          <a:p>
            <a:pPr marL="0" indent="0">
              <a:buNone/>
            </a:pPr>
            <a:endParaRPr lang="en-US" dirty="0"/>
          </a:p>
        </p:txBody>
      </p:sp>
      <p:sp>
        <p:nvSpPr>
          <p:cNvPr id="2" name="Slide Number Placeholder 1">
            <a:extLst>
              <a:ext uri="{FF2B5EF4-FFF2-40B4-BE49-F238E27FC236}">
                <a16:creationId xmlns:a16="http://schemas.microsoft.com/office/drawing/2014/main" id="{66EA0600-BAB5-4C9A-AC4C-464597F49562}"/>
              </a:ext>
            </a:extLst>
          </p:cNvPr>
          <p:cNvSpPr>
            <a:spLocks noGrp="1"/>
          </p:cNvSpPr>
          <p:nvPr>
            <p:ph type="sldNum" sz="quarter" idx="10"/>
          </p:nvPr>
        </p:nvSpPr>
        <p:spPr/>
        <p:txBody>
          <a:bodyPr/>
          <a:lstStyle/>
          <a:p>
            <a:fld id="{58B47EDC-70F1-447E-86E6-DFEA746573BF}" type="slidenum">
              <a:rPr lang="en-US" altLang="en-US" smtClean="0"/>
              <a:pPr/>
              <a:t>12</a:t>
            </a:fld>
            <a:endParaRPr lang="en-US" alt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937" y="2923462"/>
            <a:ext cx="4780126" cy="3552719"/>
          </a:xfrm>
          <a:prstGeom prst="rect">
            <a:avLst/>
          </a:prstGeom>
          <a:ln w="12700">
            <a:solidFill>
              <a:schemeClr val="tx1"/>
            </a:solidFill>
          </a:ln>
        </p:spPr>
      </p:pic>
    </p:spTree>
    <p:extLst>
      <p:ext uri="{BB962C8B-B14F-4D97-AF65-F5344CB8AC3E}">
        <p14:creationId xmlns:p14="http://schemas.microsoft.com/office/powerpoint/2010/main" val="32723656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Common Firewall Exceptions</a:t>
            </a:r>
          </a:p>
        </p:txBody>
      </p:sp>
      <p:sp>
        <p:nvSpPr>
          <p:cNvPr id="3" name="Content Placeholder 2">
            <a:extLst>
              <a:ext uri="{FF2B5EF4-FFF2-40B4-BE49-F238E27FC236}">
                <a16:creationId xmlns:a16="http://schemas.microsoft.com/office/drawing/2014/main" id="{01502D42-827D-4BFA-B3E2-90976A0DCA22}"/>
              </a:ext>
            </a:extLst>
          </p:cNvPr>
          <p:cNvSpPr>
            <a:spLocks noGrp="1"/>
          </p:cNvSpPr>
          <p:nvPr>
            <p:ph idx="1"/>
          </p:nvPr>
        </p:nvSpPr>
        <p:spPr/>
        <p:txBody>
          <a:bodyPr/>
          <a:lstStyle/>
          <a:p>
            <a:r>
              <a:rPr lang="en-US" sz="1800" dirty="0">
                <a:solidFill>
                  <a:schemeClr val="accent1"/>
                </a:solidFill>
              </a:rPr>
              <a:t>Core Networking</a:t>
            </a:r>
          </a:p>
          <a:p>
            <a:pPr lvl="1"/>
            <a:r>
              <a:rPr lang="en-US" sz="1800" dirty="0"/>
              <a:t>Regular Microsoft Windows services that retrieve data from the Internet</a:t>
            </a:r>
          </a:p>
          <a:p>
            <a:pPr lvl="1"/>
            <a:r>
              <a:rPr lang="en-US" sz="1800" dirty="0"/>
              <a:t>If you don’t enable this exception across all three types of networks, some Microsoft services and programs will not run properly</a:t>
            </a:r>
          </a:p>
          <a:p>
            <a:r>
              <a:rPr lang="en-US" sz="1800" dirty="0">
                <a:solidFill>
                  <a:schemeClr val="accent1"/>
                </a:solidFill>
              </a:rPr>
              <a:t>File and Printer Sharing </a:t>
            </a:r>
          </a:p>
          <a:p>
            <a:pPr lvl="1"/>
            <a:r>
              <a:rPr lang="en-US" sz="1800" dirty="0"/>
              <a:t>Allows you to share the contents of selected folders and locally attached printers with other computers</a:t>
            </a:r>
          </a:p>
          <a:p>
            <a:r>
              <a:rPr lang="en-US" sz="1800" dirty="0">
                <a:solidFill>
                  <a:schemeClr val="accent1"/>
                </a:solidFill>
              </a:rPr>
              <a:t>Remote Assistance</a:t>
            </a:r>
          </a:p>
          <a:p>
            <a:pPr lvl="1"/>
            <a:r>
              <a:rPr lang="en-US" sz="1800" dirty="0"/>
              <a:t>Allows a user to temporarily remotely control another Windows computer over a network or the Internet to resolve issues</a:t>
            </a:r>
          </a:p>
          <a:p>
            <a:r>
              <a:rPr lang="en-US" sz="1800" dirty="0">
                <a:solidFill>
                  <a:schemeClr val="accent1"/>
                </a:solidFill>
              </a:rPr>
              <a:t>Remote Desktop </a:t>
            </a:r>
          </a:p>
          <a:p>
            <a:pPr lvl="1"/>
            <a:r>
              <a:rPr lang="en-US" sz="1800" dirty="0"/>
              <a:t>Allows users to access their user accounts and files remotely</a:t>
            </a:r>
          </a:p>
          <a:p>
            <a:r>
              <a:rPr lang="en-US" sz="1800" dirty="0">
                <a:solidFill>
                  <a:schemeClr val="accent1"/>
                </a:solidFill>
              </a:rPr>
              <a:t>UPnP Framework (Universal Plug-and-Play)</a:t>
            </a:r>
          </a:p>
          <a:p>
            <a:pPr lvl="1"/>
            <a:r>
              <a:rPr lang="en-US" sz="1800" dirty="0"/>
              <a:t>Allows devices to connect to and automatically establish working configurations with other devices on the same network</a:t>
            </a:r>
          </a:p>
        </p:txBody>
      </p:sp>
      <p:sp>
        <p:nvSpPr>
          <p:cNvPr id="2" name="Slide Number Placeholder 1">
            <a:extLst>
              <a:ext uri="{FF2B5EF4-FFF2-40B4-BE49-F238E27FC236}">
                <a16:creationId xmlns:a16="http://schemas.microsoft.com/office/drawing/2014/main" id="{64C29A2E-B60C-4FF8-A1BC-5D0413A08811}"/>
              </a:ext>
            </a:extLst>
          </p:cNvPr>
          <p:cNvSpPr>
            <a:spLocks noGrp="1"/>
          </p:cNvSpPr>
          <p:nvPr>
            <p:ph type="sldNum" sz="quarter" idx="10"/>
          </p:nvPr>
        </p:nvSpPr>
        <p:spPr/>
        <p:txBody>
          <a:bodyPr/>
          <a:lstStyle/>
          <a:p>
            <a:fld id="{58B47EDC-70F1-447E-86E6-DFEA746573BF}" type="slidenum">
              <a:rPr lang="en-US" altLang="en-US" smtClean="0"/>
              <a:pPr/>
              <a:t>13</a:t>
            </a:fld>
            <a:endParaRPr lang="en-US" altLang="en-US" dirty="0"/>
          </a:p>
        </p:txBody>
      </p:sp>
    </p:spTree>
    <p:extLst>
      <p:ext uri="{BB962C8B-B14F-4D97-AF65-F5344CB8AC3E}">
        <p14:creationId xmlns:p14="http://schemas.microsoft.com/office/powerpoint/2010/main" val="10124534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Windows Update</a:t>
            </a:r>
          </a:p>
        </p:txBody>
      </p:sp>
      <p:sp>
        <p:nvSpPr>
          <p:cNvPr id="2" name="Content Placeholder 1"/>
          <p:cNvSpPr>
            <a:spLocks noGrp="1"/>
          </p:cNvSpPr>
          <p:nvPr>
            <p:ph idx="1"/>
          </p:nvPr>
        </p:nvSpPr>
        <p:spPr/>
        <p:txBody>
          <a:bodyPr>
            <a:normAutofit/>
          </a:bodyPr>
          <a:lstStyle/>
          <a:p>
            <a:pPr>
              <a:lnSpc>
                <a:spcPct val="100000"/>
              </a:lnSpc>
            </a:pPr>
            <a:r>
              <a:rPr lang="en-US" sz="1800" dirty="0"/>
              <a:t>Prevent or fix known problems in Windows software or improve user experience</a:t>
            </a:r>
          </a:p>
          <a:p>
            <a:pPr>
              <a:lnSpc>
                <a:spcPct val="100000"/>
              </a:lnSpc>
            </a:pPr>
            <a:r>
              <a:rPr lang="en-US" sz="1800" dirty="0"/>
              <a:t>Should be installed regularly</a:t>
            </a:r>
          </a:p>
          <a:p>
            <a:pPr lvl="1">
              <a:spcAft>
                <a:spcPts val="600"/>
              </a:spcAft>
            </a:pPr>
            <a:r>
              <a:rPr lang="en-US" altLang="en-US" sz="1400" dirty="0"/>
              <a:t>To avoid missing updates, allow Windows Update to check for them daily and install them automatically</a:t>
            </a:r>
            <a:endParaRPr lang="en-US" sz="1400" dirty="0"/>
          </a:p>
          <a:p>
            <a:pPr>
              <a:lnSpc>
                <a:spcPct val="100000"/>
              </a:lnSpc>
            </a:pPr>
            <a:r>
              <a:rPr lang="en-US" sz="1800" dirty="0">
                <a:solidFill>
                  <a:schemeClr val="accent1"/>
                </a:solidFill>
              </a:rPr>
              <a:t>Windows Settings     </a:t>
            </a:r>
            <a:r>
              <a:rPr lang="en-US" sz="1800" dirty="0">
                <a:solidFill>
                  <a:schemeClr val="accent1"/>
                </a:solidFill>
                <a:sym typeface="Wingdings 3" panose="05040102010807070707" pitchFamily="18" charset="2"/>
              </a:rPr>
              <a:t> Updates and Security Windows Security Windows Update</a:t>
            </a:r>
          </a:p>
          <a:p>
            <a:pPr>
              <a:lnSpc>
                <a:spcPct val="100000"/>
              </a:lnSpc>
            </a:pPr>
            <a:r>
              <a:rPr lang="en-US" sz="1800" b="1" dirty="0">
                <a:solidFill>
                  <a:schemeClr val="accent1"/>
                </a:solidFill>
                <a:sym typeface="Wingdings 3" panose="05040102010807070707" pitchFamily="18" charset="2"/>
              </a:rPr>
              <a:t>OR </a:t>
            </a:r>
            <a:r>
              <a:rPr lang="en-US" sz="1800" dirty="0">
                <a:solidFill>
                  <a:schemeClr val="accent1"/>
                </a:solidFill>
                <a:sym typeface="Wingdings 3" panose="05040102010807070707" pitchFamily="18" charset="2"/>
              </a:rPr>
              <a:t>Search  Windows Update  </a:t>
            </a:r>
            <a:endParaRPr lang="en-US" sz="1800" dirty="0">
              <a:solidFill>
                <a:schemeClr val="accent1"/>
              </a:solidFill>
            </a:endParaRPr>
          </a:p>
        </p:txBody>
      </p:sp>
      <p:sp>
        <p:nvSpPr>
          <p:cNvPr id="4" name="Slide Number Placeholder 3">
            <a:extLst>
              <a:ext uri="{FF2B5EF4-FFF2-40B4-BE49-F238E27FC236}">
                <a16:creationId xmlns:a16="http://schemas.microsoft.com/office/drawing/2014/main" id="{6A644886-BB0A-41B4-A249-4F38B3592E34}"/>
              </a:ext>
            </a:extLst>
          </p:cNvPr>
          <p:cNvSpPr>
            <a:spLocks noGrp="1"/>
          </p:cNvSpPr>
          <p:nvPr>
            <p:ph type="sldNum" sz="quarter" idx="10"/>
          </p:nvPr>
        </p:nvSpPr>
        <p:spPr/>
        <p:txBody>
          <a:bodyPr/>
          <a:lstStyle/>
          <a:p>
            <a:fld id="{58B47EDC-70F1-447E-86E6-DFEA746573BF}" type="slidenum">
              <a:rPr lang="en-US" altLang="en-US" smtClean="0"/>
              <a:pPr/>
              <a:t>14</a:t>
            </a:fld>
            <a:endParaRPr lang="en-US" altLang="en-US" dirty="0"/>
          </a:p>
        </p:txBody>
      </p:sp>
      <p:cxnSp>
        <p:nvCxnSpPr>
          <p:cNvPr id="8" name="Straight Arrow Connector 7"/>
          <p:cNvCxnSpPr/>
          <p:nvPr/>
        </p:nvCxnSpPr>
        <p:spPr>
          <a:xfrm flipH="1" flipV="1">
            <a:off x="4227443" y="5176299"/>
            <a:ext cx="143124" cy="508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588" y="3429000"/>
            <a:ext cx="3580240" cy="2998751"/>
          </a:xfrm>
          <a:prstGeom prst="rect">
            <a:avLst/>
          </a:prstGeom>
          <a:ln>
            <a:solidFill>
              <a:schemeClr val="tx1"/>
            </a:solidFill>
          </a:ln>
        </p:spPr>
      </p:pic>
      <p:sp>
        <p:nvSpPr>
          <p:cNvPr id="27" name="Rounded Rectangle 26"/>
          <p:cNvSpPr/>
          <p:nvPr/>
        </p:nvSpPr>
        <p:spPr>
          <a:xfrm>
            <a:off x="3114223" y="4171436"/>
            <a:ext cx="957434" cy="24313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429000"/>
            <a:ext cx="3748738" cy="2988604"/>
          </a:xfrm>
          <a:prstGeom prst="rect">
            <a:avLst/>
          </a:prstGeom>
          <a:ln>
            <a:solidFill>
              <a:schemeClr val="tx1"/>
            </a:solidFill>
          </a:ln>
        </p:spPr>
      </p:pic>
      <p:sp>
        <p:nvSpPr>
          <p:cNvPr id="32" name="Rounded Rectangle 31"/>
          <p:cNvSpPr/>
          <p:nvPr/>
        </p:nvSpPr>
        <p:spPr>
          <a:xfrm>
            <a:off x="6179120" y="4307448"/>
            <a:ext cx="740600" cy="26009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TextBox 33"/>
          <p:cNvSpPr txBox="1"/>
          <p:nvPr/>
        </p:nvSpPr>
        <p:spPr>
          <a:xfrm>
            <a:off x="6238195" y="5908595"/>
            <a:ext cx="1282467" cy="461665"/>
          </a:xfrm>
          <a:prstGeom prst="rect">
            <a:avLst/>
          </a:prstGeom>
          <a:noFill/>
          <a:ln>
            <a:solidFill>
              <a:schemeClr val="tx1"/>
            </a:solidFill>
          </a:ln>
        </p:spPr>
        <p:txBody>
          <a:bodyPr wrap="none" rtlCol="0">
            <a:spAutoFit/>
          </a:bodyPr>
          <a:lstStyle/>
          <a:p>
            <a:r>
              <a:rPr lang="en-US" sz="1200" b="1" dirty="0"/>
              <a:t>Search Windows </a:t>
            </a:r>
          </a:p>
          <a:p>
            <a:r>
              <a:rPr lang="en-US" sz="1200" b="1" dirty="0"/>
              <a:t>Update</a:t>
            </a:r>
          </a:p>
        </p:txBody>
      </p:sp>
      <p:sp>
        <p:nvSpPr>
          <p:cNvPr id="35" name="TextBox 34"/>
          <p:cNvSpPr txBox="1"/>
          <p:nvPr/>
        </p:nvSpPr>
        <p:spPr>
          <a:xfrm>
            <a:off x="3681161" y="6038825"/>
            <a:ext cx="1331518" cy="276999"/>
          </a:xfrm>
          <a:prstGeom prst="rect">
            <a:avLst/>
          </a:prstGeom>
          <a:noFill/>
          <a:ln>
            <a:solidFill>
              <a:schemeClr val="tx1"/>
            </a:solidFill>
          </a:ln>
        </p:spPr>
        <p:txBody>
          <a:bodyPr wrap="none" rtlCol="0">
            <a:spAutoFit/>
          </a:bodyPr>
          <a:lstStyle/>
          <a:p>
            <a:r>
              <a:rPr lang="en-US" sz="1200" b="1" dirty="0"/>
              <a:t>Windows Settings</a:t>
            </a:r>
          </a:p>
        </p:txBody>
      </p:sp>
    </p:spTree>
    <p:extLst>
      <p:ext uri="{BB962C8B-B14F-4D97-AF65-F5344CB8AC3E}">
        <p14:creationId xmlns:p14="http://schemas.microsoft.com/office/powerpoint/2010/main" val="1892597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5600" y="2800351"/>
            <a:ext cx="8940800" cy="1177407"/>
          </a:xfrm>
        </p:spPr>
        <p:txBody>
          <a:bodyPr/>
          <a:lstStyle/>
          <a:p>
            <a:r>
              <a:rPr lang="en-US" dirty="0"/>
              <a:t>UNIT 7 – SECTION 2</a:t>
            </a:r>
            <a:br>
              <a:rPr lang="en-US" dirty="0"/>
            </a:br>
            <a:br>
              <a:rPr lang="en-US" sz="1000" dirty="0"/>
            </a:br>
            <a:r>
              <a:rPr lang="en-US" sz="2400" b="0" dirty="0">
                <a:solidFill>
                  <a:schemeClr val="tx1"/>
                </a:solidFill>
              </a:rPr>
              <a:t>Account Management</a:t>
            </a:r>
            <a:endParaRPr lang="en-US" b="0" dirty="0">
              <a:solidFill>
                <a:schemeClr val="tx1"/>
              </a:solidFill>
            </a:endParaRPr>
          </a:p>
        </p:txBody>
      </p:sp>
    </p:spTree>
    <p:extLst>
      <p:ext uri="{BB962C8B-B14F-4D97-AF65-F5344CB8AC3E}">
        <p14:creationId xmlns:p14="http://schemas.microsoft.com/office/powerpoint/2010/main" val="19862384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215235" y="2430017"/>
            <a:ext cx="1828800" cy="548640"/>
            <a:chOff x="6137236" y="2387286"/>
            <a:chExt cx="1828800" cy="548640"/>
          </a:xfrm>
        </p:grpSpPr>
        <p:cxnSp>
          <p:nvCxnSpPr>
            <p:cNvPr id="6" name="Straight Connector 5"/>
            <p:cNvCxnSpPr/>
            <p:nvPr/>
          </p:nvCxnSpPr>
          <p:spPr>
            <a:xfrm>
              <a:off x="6137236" y="2396012"/>
              <a:ext cx="1828800" cy="0"/>
            </a:xfrm>
            <a:prstGeom prst="line">
              <a:avLst/>
            </a:prstGeom>
            <a:ln w="1905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H="1" flipV="1">
              <a:off x="7960251" y="2387286"/>
              <a:ext cx="0" cy="548640"/>
            </a:xfrm>
            <a:prstGeom prst="line">
              <a:avLst/>
            </a:prstGeom>
            <a:ln w="1905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grpSp>
      <p:sp>
        <p:nvSpPr>
          <p:cNvPr id="3" name="Title 2"/>
          <p:cNvSpPr>
            <a:spLocks noGrp="1"/>
          </p:cNvSpPr>
          <p:nvPr>
            <p:ph type="title"/>
          </p:nvPr>
        </p:nvSpPr>
        <p:spPr/>
        <p:txBody>
          <a:bodyPr/>
          <a:lstStyle/>
          <a:p>
            <a:r>
              <a:rPr lang="en-US" dirty="0"/>
              <a:t>Account Groups</a:t>
            </a:r>
          </a:p>
        </p:txBody>
      </p:sp>
      <p:sp>
        <p:nvSpPr>
          <p:cNvPr id="2" name="Slide Number Placeholder 1">
            <a:extLst>
              <a:ext uri="{FF2B5EF4-FFF2-40B4-BE49-F238E27FC236}">
                <a16:creationId xmlns:a16="http://schemas.microsoft.com/office/drawing/2014/main" id="{829138FE-CF3E-4F7E-ACF2-2AF0C3E6E293}"/>
              </a:ext>
            </a:extLst>
          </p:cNvPr>
          <p:cNvSpPr>
            <a:spLocks noGrp="1"/>
          </p:cNvSpPr>
          <p:nvPr>
            <p:ph type="sldNum" sz="quarter" idx="10"/>
          </p:nvPr>
        </p:nvSpPr>
        <p:spPr/>
        <p:txBody>
          <a:bodyPr/>
          <a:lstStyle/>
          <a:p>
            <a:fld id="{58B47EDC-70F1-447E-86E6-DFEA746573BF}" type="slidenum">
              <a:rPr lang="en-US" altLang="en-US" smtClean="0"/>
              <a:pPr/>
              <a:t>16</a:t>
            </a:fld>
            <a:endParaRPr lang="en-US" altLang="en-US" dirty="0"/>
          </a:p>
        </p:txBody>
      </p:sp>
      <p:grpSp>
        <p:nvGrpSpPr>
          <p:cNvPr id="25" name="Group 24"/>
          <p:cNvGrpSpPr/>
          <p:nvPr/>
        </p:nvGrpSpPr>
        <p:grpSpPr>
          <a:xfrm>
            <a:off x="3389204" y="2084811"/>
            <a:ext cx="1828800" cy="534515"/>
            <a:chOff x="3605115" y="2040091"/>
            <a:chExt cx="1828800" cy="534515"/>
          </a:xfrm>
        </p:grpSpPr>
        <p:grpSp>
          <p:nvGrpSpPr>
            <p:cNvPr id="20" name="Group 19"/>
            <p:cNvGrpSpPr/>
            <p:nvPr/>
          </p:nvGrpSpPr>
          <p:grpSpPr>
            <a:xfrm flipH="1">
              <a:off x="3605115" y="2391726"/>
              <a:ext cx="1828800" cy="182880"/>
              <a:chOff x="6137275" y="2391726"/>
              <a:chExt cx="1828800" cy="182880"/>
            </a:xfrm>
          </p:grpSpPr>
          <p:cxnSp>
            <p:nvCxnSpPr>
              <p:cNvPr id="21" name="Straight Connector 20"/>
              <p:cNvCxnSpPr/>
              <p:nvPr/>
            </p:nvCxnSpPr>
            <p:spPr>
              <a:xfrm>
                <a:off x="6137275" y="2393631"/>
                <a:ext cx="1828800" cy="0"/>
              </a:xfrm>
              <a:prstGeom prst="line">
                <a:avLst/>
              </a:prstGeom>
              <a:ln w="1905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flipV="1">
                <a:off x="7960875" y="2391726"/>
                <a:ext cx="0" cy="182880"/>
              </a:xfrm>
              <a:prstGeom prst="line">
                <a:avLst/>
              </a:prstGeom>
              <a:ln w="1905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grpSp>
        <p:cxnSp>
          <p:nvCxnSpPr>
            <p:cNvPr id="19" name="Straight Connector 18"/>
            <p:cNvCxnSpPr/>
            <p:nvPr/>
          </p:nvCxnSpPr>
          <p:spPr>
            <a:xfrm>
              <a:off x="5433578" y="2040091"/>
              <a:ext cx="0" cy="36576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781665" y="2618917"/>
            <a:ext cx="4436339" cy="1776101"/>
          </a:xfrm>
          <a:prstGeom prst="roundRect">
            <a:avLst/>
          </a:prstGeom>
          <a:solidFill>
            <a:schemeClr val="accent4"/>
          </a:solidFill>
          <a:ln>
            <a:solidFill>
              <a:schemeClr val="accent4"/>
            </a:solidFill>
          </a:ln>
        </p:spPr>
        <p:style>
          <a:lnRef idx="2">
            <a:schemeClr val="lt1">
              <a:hueOff val="0"/>
              <a:satOff val="0"/>
              <a:lumOff val="0"/>
              <a:alphaOff val="0"/>
            </a:schemeClr>
          </a:lnRef>
          <a:fillRef idx="1">
            <a:schemeClr val="accent3">
              <a:alpha val="70000"/>
              <a:hueOff val="0"/>
              <a:satOff val="0"/>
              <a:lumOff val="0"/>
              <a:alphaOff val="0"/>
            </a:schemeClr>
          </a:fillRef>
          <a:effectRef idx="0">
            <a:schemeClr val="accent3">
              <a:alpha val="70000"/>
              <a:hueOff val="0"/>
              <a:satOff val="0"/>
              <a:lumOff val="0"/>
              <a:alphaOff val="0"/>
            </a:schemeClr>
          </a:effectRef>
          <a:fontRef idx="minor">
            <a:schemeClr val="lt1"/>
          </a:fontRef>
        </p:style>
        <p:txBody>
          <a:bodyPr spcFirstLastPara="0" vert="horz" wrap="square" lIns="20320" tIns="0" rIns="20320" bIns="20320" numCol="1" spcCol="1270" anchor="t" anchorCtr="0">
            <a:noAutofit/>
          </a:bodyPr>
          <a:lstStyle/>
          <a:p>
            <a:pPr algn="ctr" defTabSz="1422400">
              <a:lnSpc>
                <a:spcPct val="90000"/>
              </a:lnSpc>
              <a:spcBef>
                <a:spcPts val="600"/>
              </a:spcBef>
            </a:pPr>
            <a:r>
              <a:rPr lang="en-US" sz="2000" b="1" dirty="0">
                <a:solidFill>
                  <a:schemeClr val="bg1"/>
                </a:solidFill>
              </a:rPr>
              <a:t>Admin Accounts</a:t>
            </a:r>
          </a:p>
          <a:p>
            <a:pPr marL="115888" indent="-115888" defTabSz="1422400">
              <a:lnSpc>
                <a:spcPct val="90000"/>
              </a:lnSpc>
              <a:spcAft>
                <a:spcPts val="600"/>
              </a:spcAft>
              <a:buFont typeface="Arial" panose="020B0604020202020204" pitchFamily="34" charset="0"/>
              <a:buChar char="•"/>
            </a:pPr>
            <a:r>
              <a:rPr lang="en-US" sz="1600" dirty="0">
                <a:solidFill>
                  <a:schemeClr val="bg1"/>
                </a:solidFill>
              </a:rPr>
              <a:t>The most advanced accounts</a:t>
            </a:r>
          </a:p>
          <a:p>
            <a:pPr marL="115888" indent="-115888" defTabSz="1422400">
              <a:lnSpc>
                <a:spcPct val="90000"/>
              </a:lnSpc>
              <a:spcAft>
                <a:spcPts val="600"/>
              </a:spcAft>
              <a:buFont typeface="Arial" panose="020B0604020202020204" pitchFamily="34" charset="0"/>
              <a:buChar char="•"/>
            </a:pPr>
            <a:r>
              <a:rPr lang="en-US" sz="1600" dirty="0">
                <a:solidFill>
                  <a:schemeClr val="bg1"/>
                </a:solidFill>
              </a:rPr>
              <a:t>Typically held by IT Staff only</a:t>
            </a:r>
          </a:p>
          <a:p>
            <a:pPr marL="115888" indent="-115888" defTabSz="1422400">
              <a:lnSpc>
                <a:spcPct val="90000"/>
              </a:lnSpc>
              <a:spcAft>
                <a:spcPts val="600"/>
              </a:spcAft>
              <a:buFont typeface="Arial" panose="020B0604020202020204" pitchFamily="34" charset="0"/>
              <a:buChar char="•"/>
            </a:pPr>
            <a:r>
              <a:rPr lang="en-US" sz="1600" dirty="0">
                <a:solidFill>
                  <a:schemeClr val="bg1"/>
                </a:solidFill>
              </a:rPr>
              <a:t>Admins can change security settings for other users, install resources, and access and modify all files on a network</a:t>
            </a:r>
          </a:p>
        </p:txBody>
      </p:sp>
      <p:sp>
        <p:nvSpPr>
          <p:cNvPr id="10" name="Rounded Rectangle 9"/>
          <p:cNvSpPr/>
          <p:nvPr/>
        </p:nvSpPr>
        <p:spPr>
          <a:xfrm>
            <a:off x="3426309" y="1539369"/>
            <a:ext cx="3568231" cy="548640"/>
          </a:xfrm>
          <a:prstGeom prst="roundRect">
            <a:avLst/>
          </a:prstGeom>
          <a:solidFill>
            <a:srgbClr val="595959"/>
          </a:solidFill>
          <a:ln>
            <a:noFill/>
          </a:ln>
        </p:spPr>
        <p:style>
          <a:lnRef idx="2">
            <a:schemeClr val="lt1">
              <a:hueOff val="0"/>
              <a:satOff val="0"/>
              <a:lumOff val="0"/>
              <a:alphaOff val="0"/>
            </a:schemeClr>
          </a:lnRef>
          <a:fillRef idx="1">
            <a:schemeClr val="accent3">
              <a:alpha val="80000"/>
              <a:hueOff val="0"/>
              <a:satOff val="0"/>
              <a:lumOff val="0"/>
              <a:alphaOff val="0"/>
            </a:schemeClr>
          </a:fillRef>
          <a:effectRef idx="0">
            <a:schemeClr val="accent3">
              <a:alpha val="80000"/>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algn="ctr" defTabSz="1422400">
              <a:lnSpc>
                <a:spcPct val="90000"/>
              </a:lnSpc>
              <a:spcBef>
                <a:spcPct val="0"/>
              </a:spcBef>
              <a:spcAft>
                <a:spcPct val="35000"/>
              </a:spcAft>
            </a:pPr>
            <a:r>
              <a:rPr lang="en-US" sz="2400" b="1" dirty="0"/>
              <a:t>System Accounts</a:t>
            </a:r>
          </a:p>
        </p:txBody>
      </p:sp>
      <p:sp>
        <p:nvSpPr>
          <p:cNvPr id="14" name="Rounded Rectangle 13"/>
          <p:cNvSpPr/>
          <p:nvPr/>
        </p:nvSpPr>
        <p:spPr>
          <a:xfrm>
            <a:off x="7721018" y="4701239"/>
            <a:ext cx="3266530" cy="1371600"/>
          </a:xfrm>
          <a:prstGeom prst="roundRect">
            <a:avLst/>
          </a:prstGeom>
          <a:solidFill>
            <a:schemeClr val="accent3"/>
          </a:solidFill>
          <a:ln>
            <a:no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lt1"/>
          </a:fontRef>
        </p:style>
        <p:txBody>
          <a:bodyPr spcFirstLastPara="0" vert="horz" wrap="square" lIns="20320" tIns="0" rIns="20320" bIns="20320" numCol="1" spcCol="1270" anchor="t" anchorCtr="0">
            <a:noAutofit/>
          </a:bodyPr>
          <a:lstStyle/>
          <a:p>
            <a:pPr algn="ctr" defTabSz="1422400">
              <a:lnSpc>
                <a:spcPct val="90000"/>
              </a:lnSpc>
              <a:spcBef>
                <a:spcPct val="0"/>
              </a:spcBef>
            </a:pPr>
            <a:r>
              <a:rPr lang="en-US" b="1" dirty="0"/>
              <a:t>Local Accounts</a:t>
            </a:r>
          </a:p>
          <a:p>
            <a:pPr marL="109538" indent="-109538" defTabSz="1422400">
              <a:lnSpc>
                <a:spcPct val="90000"/>
              </a:lnSpc>
              <a:spcBef>
                <a:spcPct val="0"/>
              </a:spcBef>
              <a:spcAft>
                <a:spcPts val="600"/>
              </a:spcAft>
              <a:buFont typeface="Arial" panose="020B0604020202020204" pitchFamily="34" charset="0"/>
              <a:buChar char="•"/>
            </a:pPr>
            <a:r>
              <a:rPr lang="en-US" sz="1600" dirty="0"/>
              <a:t>Allow access to a specific computer only</a:t>
            </a:r>
          </a:p>
          <a:p>
            <a:pPr marL="109538" indent="-109538" defTabSz="1422400">
              <a:lnSpc>
                <a:spcPct val="90000"/>
              </a:lnSpc>
              <a:spcBef>
                <a:spcPct val="0"/>
              </a:spcBef>
              <a:spcAft>
                <a:spcPts val="600"/>
              </a:spcAft>
              <a:buFont typeface="Arial" panose="020B0604020202020204" pitchFamily="34" charset="0"/>
              <a:buChar char="•"/>
            </a:pPr>
            <a:r>
              <a:rPr lang="en-US" sz="1600" dirty="0"/>
              <a:t>Username and password are stored on the computer itself</a:t>
            </a:r>
          </a:p>
        </p:txBody>
      </p:sp>
      <p:grpSp>
        <p:nvGrpSpPr>
          <p:cNvPr id="28" name="Group 27"/>
          <p:cNvGrpSpPr/>
          <p:nvPr/>
        </p:nvGrpSpPr>
        <p:grpSpPr>
          <a:xfrm>
            <a:off x="6315284" y="3805104"/>
            <a:ext cx="1323327" cy="899632"/>
            <a:chOff x="3605115" y="2129789"/>
            <a:chExt cx="1463040" cy="647642"/>
          </a:xfrm>
        </p:grpSpPr>
        <p:grpSp>
          <p:nvGrpSpPr>
            <p:cNvPr id="29" name="Group 28"/>
            <p:cNvGrpSpPr/>
            <p:nvPr/>
          </p:nvGrpSpPr>
          <p:grpSpPr>
            <a:xfrm flipH="1">
              <a:off x="3605115" y="2384566"/>
              <a:ext cx="1463040" cy="392865"/>
              <a:chOff x="6503035" y="2384566"/>
              <a:chExt cx="1463040" cy="392865"/>
            </a:xfrm>
          </p:grpSpPr>
          <p:cxnSp>
            <p:nvCxnSpPr>
              <p:cNvPr id="31" name="Straight Connector 30"/>
              <p:cNvCxnSpPr/>
              <p:nvPr/>
            </p:nvCxnSpPr>
            <p:spPr>
              <a:xfrm>
                <a:off x="6503035" y="2393631"/>
                <a:ext cx="1463040" cy="0"/>
              </a:xfrm>
              <a:prstGeom prst="line">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a:cxnSpLocks/>
              </p:cNvCxnSpPr>
              <p:nvPr/>
            </p:nvCxnSpPr>
            <p:spPr>
              <a:xfrm flipH="1" flipV="1">
                <a:off x="7960875" y="2384566"/>
                <a:ext cx="0" cy="392865"/>
              </a:xfrm>
              <a:prstGeom prst="line">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grpSp>
        <p:cxnSp>
          <p:nvCxnSpPr>
            <p:cNvPr id="30" name="Straight Connector 29"/>
            <p:cNvCxnSpPr/>
            <p:nvPr/>
          </p:nvCxnSpPr>
          <p:spPr>
            <a:xfrm>
              <a:off x="5068155" y="2129789"/>
              <a:ext cx="0" cy="2743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7502392" y="4149343"/>
            <a:ext cx="1453440" cy="584890"/>
            <a:chOff x="6137275" y="2384565"/>
            <a:chExt cx="1463040" cy="274320"/>
          </a:xfrm>
        </p:grpSpPr>
        <p:cxnSp>
          <p:nvCxnSpPr>
            <p:cNvPr id="38" name="Straight Connector 37"/>
            <p:cNvCxnSpPr/>
            <p:nvPr/>
          </p:nvCxnSpPr>
          <p:spPr>
            <a:xfrm>
              <a:off x="6137275" y="2393631"/>
              <a:ext cx="1463040" cy="0"/>
            </a:xfrm>
            <a:prstGeom prst="line">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flipV="1">
              <a:off x="7600315" y="2384565"/>
              <a:ext cx="0" cy="274320"/>
            </a:xfrm>
            <a:prstGeom prst="line">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grpSp>
      <p:sp>
        <p:nvSpPr>
          <p:cNvPr id="27" name="Rounded Rectangle 26"/>
          <p:cNvSpPr/>
          <p:nvPr/>
        </p:nvSpPr>
        <p:spPr>
          <a:xfrm>
            <a:off x="5422203" y="2613123"/>
            <a:ext cx="5447358" cy="1188720"/>
          </a:xfrm>
          <a:prstGeom prst="roundRect">
            <a:avLst/>
          </a:prstGeom>
          <a:solidFill>
            <a:schemeClr val="accent4"/>
          </a:solidFill>
          <a:ln>
            <a:solidFill>
              <a:schemeClr val="accent4"/>
            </a:solidFill>
          </a:ln>
        </p:spPr>
        <p:style>
          <a:lnRef idx="2">
            <a:schemeClr val="lt1">
              <a:hueOff val="0"/>
              <a:satOff val="0"/>
              <a:lumOff val="0"/>
              <a:alphaOff val="0"/>
            </a:schemeClr>
          </a:lnRef>
          <a:fillRef idx="1">
            <a:schemeClr val="accent3">
              <a:alpha val="70000"/>
              <a:hueOff val="0"/>
              <a:satOff val="0"/>
              <a:lumOff val="0"/>
              <a:alphaOff val="0"/>
            </a:schemeClr>
          </a:fillRef>
          <a:effectRef idx="0">
            <a:schemeClr val="accent3">
              <a:alpha val="70000"/>
              <a:hueOff val="0"/>
              <a:satOff val="0"/>
              <a:lumOff val="0"/>
              <a:alphaOff val="0"/>
            </a:schemeClr>
          </a:effectRef>
          <a:fontRef idx="minor">
            <a:schemeClr val="lt1"/>
          </a:fontRef>
        </p:style>
        <p:txBody>
          <a:bodyPr spcFirstLastPara="0" vert="horz" wrap="square" lIns="20320" tIns="0" rIns="20320" bIns="20320" numCol="1" spcCol="1270" anchor="t" anchorCtr="0">
            <a:noAutofit/>
          </a:bodyPr>
          <a:lstStyle/>
          <a:p>
            <a:pPr algn="ctr" defTabSz="1422400">
              <a:lnSpc>
                <a:spcPct val="90000"/>
              </a:lnSpc>
              <a:spcBef>
                <a:spcPts val="600"/>
              </a:spcBef>
            </a:pPr>
            <a:r>
              <a:rPr lang="en-US" sz="2000" b="1" dirty="0">
                <a:solidFill>
                  <a:schemeClr val="bg1"/>
                </a:solidFill>
              </a:rPr>
              <a:t>User Accounts</a:t>
            </a:r>
          </a:p>
          <a:p>
            <a:pPr marL="115888" indent="-115888" defTabSz="1422400">
              <a:lnSpc>
                <a:spcPct val="90000"/>
              </a:lnSpc>
              <a:spcAft>
                <a:spcPts val="600"/>
              </a:spcAft>
              <a:buFont typeface="Arial" panose="020B0604020202020204" pitchFamily="34" charset="0"/>
              <a:buChar char="•"/>
            </a:pPr>
            <a:r>
              <a:rPr lang="en-US" sz="1600" dirty="0">
                <a:solidFill>
                  <a:schemeClr val="bg1"/>
                </a:solidFill>
              </a:rPr>
              <a:t>Allow people to share a computer and network resources, but still have their own files and settings</a:t>
            </a:r>
          </a:p>
          <a:p>
            <a:pPr marL="115888" indent="-115888" defTabSz="1422400">
              <a:lnSpc>
                <a:spcPct val="90000"/>
              </a:lnSpc>
              <a:spcAft>
                <a:spcPts val="600"/>
              </a:spcAft>
              <a:buFont typeface="Arial" panose="020B0604020202020204" pitchFamily="34" charset="0"/>
              <a:buChar char="•"/>
            </a:pPr>
            <a:r>
              <a:rPr lang="en-US" sz="1600" dirty="0">
                <a:solidFill>
                  <a:schemeClr val="bg1"/>
                </a:solidFill>
              </a:rPr>
              <a:t>Have fewer rights and permissions than Admin accounts</a:t>
            </a:r>
          </a:p>
        </p:txBody>
      </p:sp>
      <p:sp>
        <p:nvSpPr>
          <p:cNvPr id="33" name="Rounded Rectangle 32"/>
          <p:cNvSpPr/>
          <p:nvPr/>
        </p:nvSpPr>
        <p:spPr>
          <a:xfrm>
            <a:off x="3569110" y="4715327"/>
            <a:ext cx="3933282" cy="1554480"/>
          </a:xfrm>
          <a:prstGeom prst="roundRect">
            <a:avLst/>
          </a:prstGeom>
          <a:solidFill>
            <a:schemeClr val="accent3"/>
          </a:solidFill>
          <a:ln>
            <a:no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lt1"/>
          </a:fontRef>
        </p:style>
        <p:txBody>
          <a:bodyPr spcFirstLastPara="0" vert="horz" wrap="square" lIns="20320" tIns="0" rIns="20320" bIns="20320" numCol="1" spcCol="1270" anchor="t" anchorCtr="0">
            <a:noAutofit/>
          </a:bodyPr>
          <a:lstStyle/>
          <a:p>
            <a:pPr algn="ctr" defTabSz="1422400">
              <a:lnSpc>
                <a:spcPct val="90000"/>
              </a:lnSpc>
              <a:spcBef>
                <a:spcPct val="0"/>
              </a:spcBef>
            </a:pPr>
            <a:r>
              <a:rPr lang="en-US" b="1" dirty="0"/>
              <a:t>Domain Accounts</a:t>
            </a:r>
          </a:p>
          <a:p>
            <a:pPr marL="109538" indent="-109538" defTabSz="1422400">
              <a:lnSpc>
                <a:spcPct val="90000"/>
              </a:lnSpc>
              <a:spcBef>
                <a:spcPct val="0"/>
              </a:spcBef>
              <a:spcAft>
                <a:spcPts val="600"/>
              </a:spcAft>
              <a:buFont typeface="Arial" panose="020B0604020202020204" pitchFamily="34" charset="0"/>
              <a:buChar char="•"/>
            </a:pPr>
            <a:r>
              <a:rPr lang="en-US" sz="1600" dirty="0"/>
              <a:t>Allow users to access their accounts from any computer in the network</a:t>
            </a:r>
          </a:p>
          <a:p>
            <a:pPr marL="109538" indent="-109538" defTabSz="1422400">
              <a:lnSpc>
                <a:spcPct val="90000"/>
              </a:lnSpc>
              <a:spcBef>
                <a:spcPct val="0"/>
              </a:spcBef>
              <a:spcAft>
                <a:spcPts val="600"/>
              </a:spcAft>
              <a:buFont typeface="Arial" panose="020B0604020202020204" pitchFamily="34" charset="0"/>
              <a:buChar char="•"/>
            </a:pPr>
            <a:r>
              <a:rPr lang="en-US" sz="1600" dirty="0"/>
              <a:t>Username and password reside on a domain controller (a type of server that manages all the accounts on a network)</a:t>
            </a:r>
          </a:p>
        </p:txBody>
      </p:sp>
    </p:spTree>
    <p:extLst>
      <p:ext uri="{BB962C8B-B14F-4D97-AF65-F5344CB8AC3E}">
        <p14:creationId xmlns:p14="http://schemas.microsoft.com/office/powerpoint/2010/main" val="49599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8C4383-6677-4B2B-9EB9-8CF40C350A9B}"/>
              </a:ext>
            </a:extLst>
          </p:cNvPr>
          <p:cNvSpPr>
            <a:spLocks noGrp="1"/>
          </p:cNvSpPr>
          <p:nvPr>
            <p:ph type="title"/>
          </p:nvPr>
        </p:nvSpPr>
        <p:spPr/>
        <p:txBody>
          <a:bodyPr/>
          <a:lstStyle/>
          <a:p>
            <a:r>
              <a:rPr lang="en-US" dirty="0"/>
              <a:t>Microsoft Management Console (MMC)</a:t>
            </a:r>
          </a:p>
        </p:txBody>
      </p:sp>
      <p:sp>
        <p:nvSpPr>
          <p:cNvPr id="2" name="Content Placeholder 1"/>
          <p:cNvSpPr>
            <a:spLocks noGrp="1"/>
          </p:cNvSpPr>
          <p:nvPr>
            <p:ph idx="1"/>
          </p:nvPr>
        </p:nvSpPr>
        <p:spPr>
          <a:xfrm>
            <a:off x="731520" y="1509623"/>
            <a:ext cx="4678680" cy="4633793"/>
          </a:xfrm>
        </p:spPr>
        <p:txBody>
          <a:bodyPr>
            <a:noAutofit/>
          </a:bodyPr>
          <a:lstStyle/>
          <a:p>
            <a:r>
              <a:rPr lang="en-US" altLang="en-US" sz="1600" dirty="0"/>
              <a:t>The Windows component that allows administrators to make group and detailed security settings is the Microsoft Management Console or MMC. MMC can be found using Search. It </a:t>
            </a:r>
            <a:r>
              <a:rPr lang="en-US" altLang="en-US" sz="1600" b="1" dirty="0"/>
              <a:t>cannot</a:t>
            </a:r>
            <a:r>
              <a:rPr lang="en-US" altLang="en-US" sz="1600" dirty="0"/>
              <a:t> be accessed through Windows Settings or Control Panel.</a:t>
            </a:r>
          </a:p>
          <a:p>
            <a:endParaRPr lang="en-US" sz="800" dirty="0"/>
          </a:p>
          <a:p>
            <a:r>
              <a:rPr lang="en-US" sz="1600" dirty="0"/>
              <a:t>MMC allows settings to be made to user and group permissions. </a:t>
            </a:r>
          </a:p>
          <a:p>
            <a:endParaRPr lang="en-US" sz="800" dirty="0"/>
          </a:p>
          <a:p>
            <a:r>
              <a:rPr lang="en-US" sz="1600" b="1" u="sng" dirty="0"/>
              <a:t>Snap-ins</a:t>
            </a:r>
            <a:r>
              <a:rPr lang="en-US" sz="1600" dirty="0"/>
              <a:t> are the tools the MMC accesses to making settings. Snap-ins must be opened in MMC.  They </a:t>
            </a:r>
            <a:r>
              <a:rPr lang="en-US" sz="1600" b="1" dirty="0"/>
              <a:t>do not </a:t>
            </a:r>
            <a:r>
              <a:rPr lang="en-US" sz="1600" dirty="0"/>
              <a:t>automatically appear when MMC is executed.</a:t>
            </a:r>
          </a:p>
        </p:txBody>
      </p:sp>
      <p:sp>
        <p:nvSpPr>
          <p:cNvPr id="3" name="Slide Number Placeholder 2">
            <a:extLst>
              <a:ext uri="{FF2B5EF4-FFF2-40B4-BE49-F238E27FC236}">
                <a16:creationId xmlns:a16="http://schemas.microsoft.com/office/drawing/2014/main" id="{0134C703-D7BA-4B02-953B-5C0FFDD30F6E}"/>
              </a:ext>
            </a:extLst>
          </p:cNvPr>
          <p:cNvSpPr>
            <a:spLocks noGrp="1"/>
          </p:cNvSpPr>
          <p:nvPr>
            <p:ph type="sldNum" sz="quarter" idx="10"/>
          </p:nvPr>
        </p:nvSpPr>
        <p:spPr/>
        <p:txBody>
          <a:bodyPr/>
          <a:lstStyle/>
          <a:p>
            <a:fld id="{58B47EDC-70F1-447E-86E6-DFEA746573BF}" type="slidenum">
              <a:rPr lang="en-US" altLang="en-US" smtClean="0"/>
              <a:pPr/>
              <a:t>17</a:t>
            </a:fld>
            <a:endParaRPr lang="en-US" altLang="en-US" dirty="0"/>
          </a:p>
        </p:txBody>
      </p:sp>
      <p:sp>
        <p:nvSpPr>
          <p:cNvPr id="5" name="Rectangle 4"/>
          <p:cNvSpPr/>
          <p:nvPr/>
        </p:nvSpPr>
        <p:spPr>
          <a:xfrm>
            <a:off x="2740940" y="5760943"/>
            <a:ext cx="9042580" cy="738664"/>
          </a:xfrm>
          <a:prstGeom prst="rect">
            <a:avLst/>
          </a:prstGeom>
        </p:spPr>
        <p:txBody>
          <a:bodyPr wrap="square">
            <a:spAutoFit/>
          </a:bodyPr>
          <a:lstStyle/>
          <a:p>
            <a:r>
              <a:rPr lang="en-US" sz="1400" dirty="0">
                <a:solidFill>
                  <a:schemeClr val="tx2"/>
                </a:solidFill>
                <a:latin typeface="Arial" panose="020B0604020202020204" pitchFamily="34" charset="0"/>
                <a:cs typeface="Arial" panose="020B0604020202020204" pitchFamily="34" charset="0"/>
              </a:rPr>
              <a:t>*The following slides will show you how to control user access through Control Panel and through the Local Users and Groups Console. Other methods exist and you can choose which to use based on personal preference.</a:t>
            </a:r>
          </a:p>
        </p:txBody>
      </p:sp>
      <p:sp>
        <p:nvSpPr>
          <p:cNvPr id="4" name="TextBox 3"/>
          <p:cNvSpPr txBox="1"/>
          <p:nvPr/>
        </p:nvSpPr>
        <p:spPr>
          <a:xfrm>
            <a:off x="2551471" y="5079408"/>
            <a:ext cx="9277057"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To access MMC: </a:t>
            </a:r>
            <a:r>
              <a:rPr lang="en-US" b="1" dirty="0">
                <a:solidFill>
                  <a:schemeClr val="accent1"/>
                </a:solidFill>
                <a:latin typeface="Arial" panose="020B0604020202020204" pitchFamily="34" charset="0"/>
                <a:cs typeface="Arial" panose="020B0604020202020204" pitchFamily="34" charset="0"/>
              </a:rPr>
              <a:t> </a:t>
            </a:r>
            <a:r>
              <a:rPr lang="en-US" dirty="0">
                <a:solidFill>
                  <a:schemeClr val="accent1"/>
                </a:solidFill>
                <a:latin typeface="Arial" panose="020B0604020202020204" pitchFamily="34" charset="0"/>
                <a:cs typeface="Arial" panose="020B0604020202020204" pitchFamily="34" charset="0"/>
                <a:sym typeface="Wingdings 3" panose="05040102010807070707" pitchFamily="18" charset="2"/>
              </a:rPr>
              <a:t>Search   “mmc” Click “yes" to allow changes to computer</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sym typeface="Wingdings 3" panose="05040102010807070707" pitchFamily="18" charset="2"/>
              </a:rPr>
              <a:t>To access Snap-ins in MMC:  </a:t>
            </a:r>
            <a:r>
              <a:rPr lang="en-US" dirty="0">
                <a:solidFill>
                  <a:schemeClr val="accent1"/>
                </a:solidFill>
                <a:latin typeface="Arial" panose="020B0604020202020204" pitchFamily="34" charset="0"/>
                <a:cs typeface="Arial" panose="020B0604020202020204" pitchFamily="34" charset="0"/>
                <a:sym typeface="Wingdings 3" panose="05040102010807070707" pitchFamily="18" charset="2"/>
              </a:rPr>
              <a:t>Click File  Add/Remove Snap-ins</a:t>
            </a:r>
            <a:endParaRPr lang="en-US" dirty="0">
              <a:solidFill>
                <a:schemeClr val="accent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863" y="1318108"/>
            <a:ext cx="4850839" cy="3058261"/>
          </a:xfrm>
          <a:prstGeom prst="rect">
            <a:avLst/>
          </a:prstGeom>
        </p:spPr>
      </p:pic>
      <p:grpSp>
        <p:nvGrpSpPr>
          <p:cNvPr id="14" name="Group 13"/>
          <p:cNvGrpSpPr/>
          <p:nvPr/>
        </p:nvGrpSpPr>
        <p:grpSpPr>
          <a:xfrm>
            <a:off x="5214257" y="2127737"/>
            <a:ext cx="2122875" cy="1736694"/>
            <a:chOff x="-1614115" y="3820312"/>
            <a:chExt cx="1626719" cy="992477"/>
          </a:xfrm>
        </p:grpSpPr>
        <p:sp>
          <p:nvSpPr>
            <p:cNvPr id="15" name="Rounded Rectangle 14"/>
            <p:cNvSpPr/>
            <p:nvPr/>
          </p:nvSpPr>
          <p:spPr>
            <a:xfrm>
              <a:off x="-1112108" y="3820312"/>
              <a:ext cx="1124712" cy="137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a:cxnSpLocks/>
            </p:cNvCxnSpPr>
            <p:nvPr/>
          </p:nvCxnSpPr>
          <p:spPr>
            <a:xfrm flipV="1">
              <a:off x="-1614115" y="3997701"/>
              <a:ext cx="626794" cy="815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0409" y="2114802"/>
            <a:ext cx="2985089" cy="2112592"/>
          </a:xfrm>
          <a:prstGeom prst="rect">
            <a:avLst/>
          </a:prstGeom>
        </p:spPr>
      </p:pic>
    </p:spTree>
    <p:extLst>
      <p:ext uri="{BB962C8B-B14F-4D97-AF65-F5344CB8AC3E}">
        <p14:creationId xmlns:p14="http://schemas.microsoft.com/office/powerpoint/2010/main" val="141629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8C4383-6677-4B2B-9EB9-8CF40C350A9B}"/>
              </a:ext>
            </a:extLst>
          </p:cNvPr>
          <p:cNvSpPr>
            <a:spLocks noGrp="1"/>
          </p:cNvSpPr>
          <p:nvPr>
            <p:ph type="title"/>
          </p:nvPr>
        </p:nvSpPr>
        <p:spPr/>
        <p:txBody>
          <a:bodyPr/>
          <a:lstStyle/>
          <a:p>
            <a:r>
              <a:rPr lang="en-US" dirty="0"/>
              <a:t>Local Users and Groups Console</a:t>
            </a:r>
          </a:p>
        </p:txBody>
      </p:sp>
      <p:sp>
        <p:nvSpPr>
          <p:cNvPr id="2" name="Content Placeholder 1"/>
          <p:cNvSpPr>
            <a:spLocks noGrp="1"/>
          </p:cNvSpPr>
          <p:nvPr>
            <p:ph idx="1"/>
          </p:nvPr>
        </p:nvSpPr>
        <p:spPr/>
        <p:txBody>
          <a:bodyPr>
            <a:noAutofit/>
          </a:bodyPr>
          <a:lstStyle/>
          <a:p>
            <a:r>
              <a:rPr lang="en-US" altLang="en-US" sz="1800" dirty="0"/>
              <a:t>Windows categorizes accounts as user or </a:t>
            </a:r>
            <a:br>
              <a:rPr lang="en-US" altLang="en-US" sz="1800" dirty="0"/>
            </a:br>
            <a:r>
              <a:rPr lang="en-US" altLang="en-US" sz="1800" dirty="0"/>
              <a:t>administrator accounts so that it can </a:t>
            </a:r>
            <a:br>
              <a:rPr lang="en-US" altLang="en-US" sz="1800" dirty="0"/>
            </a:br>
            <a:r>
              <a:rPr lang="en-US" altLang="en-US" sz="1800" dirty="0"/>
              <a:t>automatically apply the relevant permissions </a:t>
            </a:r>
            <a:br>
              <a:rPr lang="en-US" altLang="en-US" sz="1800" dirty="0"/>
            </a:br>
            <a:r>
              <a:rPr lang="en-US" altLang="en-US" sz="1800" dirty="0"/>
              <a:t>and rights</a:t>
            </a:r>
            <a:endParaRPr lang="en-US" sz="1800" dirty="0"/>
          </a:p>
          <a:p>
            <a:r>
              <a:rPr lang="en-US" sz="1800" dirty="0"/>
              <a:t>Define a user’s level of access by categorizing</a:t>
            </a:r>
            <a:br>
              <a:rPr lang="en-US" sz="1800" dirty="0"/>
            </a:br>
            <a:r>
              <a:rPr lang="en-US" sz="1800" dirty="0"/>
              <a:t>his or her account as a user or administrator</a:t>
            </a:r>
          </a:p>
          <a:p>
            <a:endParaRPr lang="en-US" sz="1800" dirty="0"/>
          </a:p>
          <a:p>
            <a:pPr marL="0" indent="0">
              <a:buNone/>
            </a:pPr>
            <a:endParaRPr lang="en-US" sz="1800" dirty="0"/>
          </a:p>
          <a:p>
            <a:pPr marL="0" indent="0">
              <a:buNone/>
            </a:pPr>
            <a:endParaRPr lang="en-US" sz="1800" dirty="0"/>
          </a:p>
          <a:p>
            <a:pPr marL="0" indent="0">
              <a:buNone/>
            </a:pPr>
            <a:r>
              <a:rPr lang="en-US" sz="1800" dirty="0"/>
              <a:t>To set up the Local Users and Groups Console: </a:t>
            </a:r>
          </a:p>
          <a:p>
            <a:pPr marL="0" indent="0">
              <a:buNone/>
            </a:pPr>
            <a:r>
              <a:rPr lang="en-US" sz="2000" dirty="0">
                <a:solidFill>
                  <a:schemeClr val="accent1"/>
                </a:solidFill>
              </a:rPr>
              <a:t>Start Menu </a:t>
            </a:r>
            <a:r>
              <a:rPr lang="en-US" sz="2000" dirty="0">
                <a:solidFill>
                  <a:schemeClr val="accent1"/>
                </a:solidFill>
                <a:sym typeface="Wingdings 3" panose="05040102010807070707" pitchFamily="18" charset="2"/>
              </a:rPr>
              <a:t> Search “mmc” Click “yes” to allow changes to computer  Click File  Add/Remove Snap-ins  Select “Local Users and Groups   Select “Add”  Select “Finish”  Click “OK”</a:t>
            </a:r>
            <a:endParaRPr lang="en-US" sz="1800" dirty="0">
              <a:solidFill>
                <a:schemeClr val="accent1"/>
              </a:solidFill>
            </a:endParaRPr>
          </a:p>
        </p:txBody>
      </p:sp>
      <p:sp>
        <p:nvSpPr>
          <p:cNvPr id="3" name="Slide Number Placeholder 2">
            <a:extLst>
              <a:ext uri="{FF2B5EF4-FFF2-40B4-BE49-F238E27FC236}">
                <a16:creationId xmlns:a16="http://schemas.microsoft.com/office/drawing/2014/main" id="{0134C703-D7BA-4B02-953B-5C0FFDD30F6E}"/>
              </a:ext>
            </a:extLst>
          </p:cNvPr>
          <p:cNvSpPr>
            <a:spLocks noGrp="1"/>
          </p:cNvSpPr>
          <p:nvPr>
            <p:ph type="sldNum" sz="quarter" idx="10"/>
          </p:nvPr>
        </p:nvSpPr>
        <p:spPr/>
        <p:txBody>
          <a:bodyPr/>
          <a:lstStyle/>
          <a:p>
            <a:fld id="{58B47EDC-70F1-447E-86E6-DFEA746573BF}" type="slidenum">
              <a:rPr lang="en-US" altLang="en-US" smtClean="0"/>
              <a:pPr/>
              <a:t>18</a:t>
            </a:fld>
            <a:endParaRPr lang="en-US" altLang="en-US" dirty="0"/>
          </a:p>
        </p:txBody>
      </p:sp>
      <p:sp>
        <p:nvSpPr>
          <p:cNvPr id="5" name="Rectangle 4"/>
          <p:cNvSpPr/>
          <p:nvPr/>
        </p:nvSpPr>
        <p:spPr>
          <a:xfrm>
            <a:off x="3471585" y="5502144"/>
            <a:ext cx="8104403" cy="738664"/>
          </a:xfrm>
          <a:prstGeom prst="rect">
            <a:avLst/>
          </a:prstGeom>
        </p:spPr>
        <p:txBody>
          <a:bodyPr wrap="square">
            <a:spAutoFit/>
          </a:bodyPr>
          <a:lstStyle/>
          <a:p>
            <a:r>
              <a:rPr lang="en-US" sz="1400" dirty="0">
                <a:solidFill>
                  <a:schemeClr val="tx2"/>
                </a:solidFill>
                <a:latin typeface="Arial" panose="020B0604020202020204" pitchFamily="34" charset="0"/>
                <a:cs typeface="Arial" panose="020B0604020202020204" pitchFamily="34" charset="0"/>
              </a:rPr>
              <a:t>*The following slides will show you how to control user access through Control Panel and through the Local Users and Groups Console. Other methods exist and you can choose which to use based on personal preference.</a:t>
            </a:r>
          </a:p>
        </p:txBody>
      </p:sp>
      <p:grpSp>
        <p:nvGrpSpPr>
          <p:cNvPr id="26" name="Group 25"/>
          <p:cNvGrpSpPr>
            <a:grpSpLocks noChangeAspect="1"/>
          </p:cNvGrpSpPr>
          <p:nvPr/>
        </p:nvGrpSpPr>
        <p:grpSpPr>
          <a:xfrm>
            <a:off x="5934237" y="1280756"/>
            <a:ext cx="4694041" cy="3079274"/>
            <a:chOff x="1222256" y="5133106"/>
            <a:chExt cx="5751530" cy="3524755"/>
          </a:xfrm>
        </p:grpSpPr>
        <p:pic>
          <p:nvPicPr>
            <p:cNvPr id="19" name="Picture 18"/>
            <p:cNvPicPr>
              <a:picLocks noChangeAspect="1"/>
            </p:cNvPicPr>
            <p:nvPr/>
          </p:nvPicPr>
          <p:blipFill rotWithShape="1">
            <a:blip r:embed="rId3" cstate="print"/>
            <a:srcRect l="24760" t="25390" r="34925" b="24662"/>
            <a:stretch/>
          </p:blipFill>
          <p:spPr>
            <a:xfrm>
              <a:off x="1618671" y="5133106"/>
              <a:ext cx="5355115" cy="3524755"/>
            </a:xfrm>
            <a:prstGeom prst="rect">
              <a:avLst/>
            </a:prstGeom>
            <a:ln>
              <a:solidFill>
                <a:schemeClr val="tx1"/>
              </a:solidFill>
            </a:ln>
          </p:spPr>
        </p:pic>
        <p:sp>
          <p:nvSpPr>
            <p:cNvPr id="8" name="Rounded Rectangle 7"/>
            <p:cNvSpPr/>
            <p:nvPr/>
          </p:nvSpPr>
          <p:spPr>
            <a:xfrm>
              <a:off x="3705225" y="6580306"/>
              <a:ext cx="495300" cy="1411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1723447" y="5824877"/>
              <a:ext cx="1005840" cy="1828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a:cxnSpLocks/>
            </p:cNvCxnSpPr>
            <p:nvPr/>
          </p:nvCxnSpPr>
          <p:spPr>
            <a:xfrm>
              <a:off x="1222256" y="5551279"/>
              <a:ext cx="501190" cy="3412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668850" y="8423492"/>
              <a:ext cx="576072" cy="1828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2467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DEA14-8512-4084-A166-A2E748268A72}"/>
              </a:ext>
            </a:extLst>
          </p:cNvPr>
          <p:cNvSpPr>
            <a:spLocks noGrp="1"/>
          </p:cNvSpPr>
          <p:nvPr>
            <p:ph type="title"/>
          </p:nvPr>
        </p:nvSpPr>
        <p:spPr/>
        <p:txBody>
          <a:bodyPr/>
          <a:lstStyle/>
          <a:p>
            <a:r>
              <a:rPr lang="en-US" sz="3200" dirty="0"/>
              <a:t>Best Practice: Disable the Built-in Guest Account</a:t>
            </a:r>
          </a:p>
        </p:txBody>
      </p:sp>
      <p:sp>
        <p:nvSpPr>
          <p:cNvPr id="2" name="Content Placeholder 1"/>
          <p:cNvSpPr>
            <a:spLocks noGrp="1"/>
          </p:cNvSpPr>
          <p:nvPr>
            <p:ph idx="1"/>
          </p:nvPr>
        </p:nvSpPr>
        <p:spPr/>
        <p:txBody>
          <a:bodyPr>
            <a:normAutofit/>
          </a:bodyPr>
          <a:lstStyle/>
          <a:p>
            <a:r>
              <a:rPr lang="en-US" sz="2000" dirty="0"/>
              <a:t>Disable this account so people cannot anonymously access a computer</a:t>
            </a:r>
          </a:p>
          <a:p>
            <a:r>
              <a:rPr lang="en-US" sz="2000" dirty="0"/>
              <a:t>While someone on a Guest account will not have direct access to other users’ information, he or she can still significantly disrupt the resources of the local computer</a:t>
            </a:r>
          </a:p>
        </p:txBody>
      </p:sp>
      <p:sp>
        <p:nvSpPr>
          <p:cNvPr id="3" name="Slide Number Placeholder 2">
            <a:extLst>
              <a:ext uri="{FF2B5EF4-FFF2-40B4-BE49-F238E27FC236}">
                <a16:creationId xmlns:a16="http://schemas.microsoft.com/office/drawing/2014/main" id="{4A98CCD4-E724-4507-8B30-6D4DA49E9593}"/>
              </a:ext>
            </a:extLst>
          </p:cNvPr>
          <p:cNvSpPr>
            <a:spLocks noGrp="1"/>
          </p:cNvSpPr>
          <p:nvPr>
            <p:ph type="sldNum" sz="quarter" idx="10"/>
          </p:nvPr>
        </p:nvSpPr>
        <p:spPr/>
        <p:txBody>
          <a:bodyPr/>
          <a:lstStyle/>
          <a:p>
            <a:fld id="{58B47EDC-70F1-447E-86E6-DFEA746573BF}" type="slidenum">
              <a:rPr lang="en-US" altLang="en-US" smtClean="0"/>
              <a:pPr/>
              <a:t>19</a:t>
            </a:fld>
            <a:endParaRPr lang="en-US" altLang="en-US" dirty="0"/>
          </a:p>
        </p:txBody>
      </p:sp>
      <p:sp>
        <p:nvSpPr>
          <p:cNvPr id="7" name="TextBox 6"/>
          <p:cNvSpPr txBox="1"/>
          <p:nvPr/>
        </p:nvSpPr>
        <p:spPr>
          <a:xfrm>
            <a:off x="1770743" y="3141781"/>
            <a:ext cx="380030" cy="369332"/>
          </a:xfrm>
          <a:prstGeom prst="rect">
            <a:avLst/>
          </a:prstGeom>
          <a:noFill/>
        </p:spPr>
        <p:txBody>
          <a:bodyPr wrap="square" rtlCol="0">
            <a:spAutoFit/>
          </a:bodyPr>
          <a:lstStyle/>
          <a:p>
            <a:r>
              <a:rPr lang="en-US" dirty="0"/>
              <a:t>1.</a:t>
            </a:r>
          </a:p>
        </p:txBody>
      </p:sp>
      <p:sp>
        <p:nvSpPr>
          <p:cNvPr id="22" name="TextBox 21"/>
          <p:cNvSpPr txBox="1"/>
          <p:nvPr/>
        </p:nvSpPr>
        <p:spPr>
          <a:xfrm>
            <a:off x="7351834" y="3141781"/>
            <a:ext cx="380030" cy="369332"/>
          </a:xfrm>
          <a:prstGeom prst="rect">
            <a:avLst/>
          </a:prstGeom>
          <a:noFill/>
        </p:spPr>
        <p:txBody>
          <a:bodyPr wrap="square" rtlCol="0">
            <a:spAutoFit/>
          </a:bodyPr>
          <a:lstStyle/>
          <a:p>
            <a:r>
              <a:rPr lang="en-US" dirty="0"/>
              <a:t>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558" y="3178322"/>
            <a:ext cx="4903496" cy="2540597"/>
          </a:xfrm>
          <a:prstGeom prst="rect">
            <a:avLst/>
          </a:prstGeom>
          <a:ln w="9525">
            <a:solidFill>
              <a:schemeClr val="tx1"/>
            </a:solidFill>
          </a:ln>
        </p:spPr>
      </p:pic>
      <p:sp>
        <p:nvSpPr>
          <p:cNvPr id="23" name="Rounded Rectangle 22"/>
          <p:cNvSpPr/>
          <p:nvPr/>
        </p:nvSpPr>
        <p:spPr>
          <a:xfrm>
            <a:off x="3452176" y="4522829"/>
            <a:ext cx="501445" cy="884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flipH="1">
            <a:off x="3973940" y="4165425"/>
            <a:ext cx="265471" cy="3244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910" y="3168537"/>
            <a:ext cx="2708616" cy="3075887"/>
          </a:xfrm>
          <a:prstGeom prst="rect">
            <a:avLst/>
          </a:prstGeom>
          <a:ln w="9525">
            <a:solidFill>
              <a:schemeClr val="tx1"/>
            </a:solidFill>
          </a:ln>
        </p:spPr>
      </p:pic>
      <p:sp>
        <p:nvSpPr>
          <p:cNvPr id="25" name="Rounded Rectangle 24"/>
          <p:cNvSpPr/>
          <p:nvPr/>
        </p:nvSpPr>
        <p:spPr>
          <a:xfrm>
            <a:off x="8082829" y="4972661"/>
            <a:ext cx="699768" cy="1109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flipH="1">
            <a:off x="8801236" y="4540792"/>
            <a:ext cx="522514" cy="420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48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2" name="Content Placeholder 1"/>
          <p:cNvSpPr>
            <a:spLocks noGrp="1"/>
          </p:cNvSpPr>
          <p:nvPr>
            <p:ph idx="1"/>
          </p:nvPr>
        </p:nvSpPr>
        <p:spPr/>
        <p:txBody>
          <a:bodyPr/>
          <a:lstStyle/>
          <a:p>
            <a:r>
              <a:rPr lang="en-US" dirty="0"/>
              <a:t>Understand where basic Windows operating system security tools are located</a:t>
            </a:r>
          </a:p>
          <a:p>
            <a:pPr lvl="1"/>
            <a:r>
              <a:rPr lang="en-US" dirty="0"/>
              <a:t>Control Panel and Windows Settings</a:t>
            </a:r>
          </a:p>
          <a:p>
            <a:pPr lvl="1"/>
            <a:r>
              <a:rPr lang="en-US" dirty="0"/>
              <a:t>Administrative Tools</a:t>
            </a:r>
          </a:p>
          <a:p>
            <a:pPr lvl="1"/>
            <a:r>
              <a:rPr lang="en-US" dirty="0"/>
              <a:t>Security and Maintenance</a:t>
            </a:r>
          </a:p>
          <a:p>
            <a:pPr lvl="1"/>
            <a:r>
              <a:rPr lang="en-US" dirty="0"/>
              <a:t>Windows Defender Security Center</a:t>
            </a:r>
          </a:p>
          <a:p>
            <a:pPr lvl="1"/>
            <a:r>
              <a:rPr lang="en-US" dirty="0"/>
              <a:t>Windows Defender Firewall</a:t>
            </a:r>
          </a:p>
          <a:p>
            <a:pPr lvl="1"/>
            <a:r>
              <a:rPr lang="en-US" dirty="0"/>
              <a:t>Windows Update</a:t>
            </a:r>
          </a:p>
          <a:p>
            <a:pPr lvl="1"/>
            <a:endParaRPr lang="en-US" dirty="0"/>
          </a:p>
          <a:p>
            <a:r>
              <a:rPr lang="en-US" dirty="0"/>
              <a:t>Learn how to manage Windows accounts and how accounts can affect security</a:t>
            </a:r>
          </a:p>
          <a:p>
            <a:pPr lvl="1"/>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864FDEB1-67F0-48C6-9B53-4CCABA489B3F}"/>
              </a:ext>
            </a:extLst>
          </p:cNvPr>
          <p:cNvSpPr>
            <a:spLocks noGrp="1"/>
          </p:cNvSpPr>
          <p:nvPr>
            <p:ph type="sldNum" sz="quarter" idx="10"/>
          </p:nvPr>
        </p:nvSpPr>
        <p:spPr/>
        <p:txBody>
          <a:bodyPr/>
          <a:lstStyle/>
          <a:p>
            <a:fld id="{58B47EDC-70F1-447E-86E6-DFEA746573BF}" type="slidenum">
              <a:rPr lang="en-US" altLang="en-US" smtClean="0"/>
              <a:pPr/>
              <a:t>2</a:t>
            </a:fld>
            <a:endParaRPr lang="en-US" alt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95AC4E-EA53-4B2D-9717-89D585DAB26E}"/>
              </a:ext>
            </a:extLst>
          </p:cNvPr>
          <p:cNvSpPr>
            <a:spLocks noGrp="1"/>
          </p:cNvSpPr>
          <p:nvPr>
            <p:ph type="title"/>
          </p:nvPr>
        </p:nvSpPr>
        <p:spPr/>
        <p:txBody>
          <a:bodyPr/>
          <a:lstStyle/>
          <a:p>
            <a:r>
              <a:rPr lang="en-US" sz="2800" dirty="0"/>
              <a:t>Best Practice: Set Passwords for all Accounts</a:t>
            </a:r>
          </a:p>
        </p:txBody>
      </p:sp>
      <p:sp>
        <p:nvSpPr>
          <p:cNvPr id="15" name="Content Placeholder 1"/>
          <p:cNvSpPr>
            <a:spLocks noGrp="1"/>
          </p:cNvSpPr>
          <p:nvPr>
            <p:ph idx="1"/>
          </p:nvPr>
        </p:nvSpPr>
        <p:spPr/>
        <p:txBody>
          <a:bodyPr>
            <a:normAutofit/>
          </a:bodyPr>
          <a:lstStyle/>
          <a:p>
            <a:r>
              <a:rPr lang="en-US" dirty="0"/>
              <a:t>Make sure all accounts are password protected*</a:t>
            </a:r>
          </a:p>
          <a:p>
            <a:r>
              <a:rPr lang="en-US" dirty="0">
                <a:solidFill>
                  <a:schemeClr val="accent1"/>
                </a:solidFill>
                <a:sym typeface="Wingdings 3" panose="05040102010807070707" pitchFamily="18" charset="2"/>
              </a:rPr>
              <a:t>Users  Right click name  Set password </a:t>
            </a:r>
            <a:endParaRPr lang="en-US" dirty="0">
              <a:solidFill>
                <a:schemeClr val="accent1"/>
              </a:solidFill>
            </a:endParaRPr>
          </a:p>
        </p:txBody>
      </p:sp>
      <p:sp>
        <p:nvSpPr>
          <p:cNvPr id="3" name="Slide Number Placeholder 2">
            <a:extLst>
              <a:ext uri="{FF2B5EF4-FFF2-40B4-BE49-F238E27FC236}">
                <a16:creationId xmlns:a16="http://schemas.microsoft.com/office/drawing/2014/main" id="{89B91A00-E09B-4ABC-BB49-02EFEC350885}"/>
              </a:ext>
            </a:extLst>
          </p:cNvPr>
          <p:cNvSpPr>
            <a:spLocks noGrp="1"/>
          </p:cNvSpPr>
          <p:nvPr>
            <p:ph type="sldNum" sz="quarter" idx="10"/>
          </p:nvPr>
        </p:nvSpPr>
        <p:spPr/>
        <p:txBody>
          <a:bodyPr/>
          <a:lstStyle/>
          <a:p>
            <a:fld id="{58B47EDC-70F1-447E-86E6-DFEA746573BF}" type="slidenum">
              <a:rPr lang="en-US" altLang="en-US" smtClean="0"/>
              <a:pPr/>
              <a:t>20</a:t>
            </a:fld>
            <a:endParaRPr lang="en-US" altLang="en-US" dirty="0"/>
          </a:p>
        </p:txBody>
      </p:sp>
      <p:pic>
        <p:nvPicPr>
          <p:cNvPr id="16" name="Picture 15"/>
          <p:cNvPicPr>
            <a:picLocks noChangeAspect="1"/>
          </p:cNvPicPr>
          <p:nvPr/>
        </p:nvPicPr>
        <p:blipFill rotWithShape="1">
          <a:blip r:embed="rId3"/>
          <a:srcRect l="1216" t="10603" r="71272" b="57839"/>
          <a:stretch/>
        </p:blipFill>
        <p:spPr>
          <a:xfrm>
            <a:off x="2373519" y="2782255"/>
            <a:ext cx="7444962" cy="3029312"/>
          </a:xfrm>
          <a:prstGeom prst="rect">
            <a:avLst/>
          </a:prstGeom>
          <a:ln>
            <a:solidFill>
              <a:schemeClr val="accent2"/>
            </a:solidFill>
          </a:ln>
        </p:spPr>
      </p:pic>
      <p:grpSp>
        <p:nvGrpSpPr>
          <p:cNvPr id="17" name="Group 10"/>
          <p:cNvGrpSpPr/>
          <p:nvPr/>
        </p:nvGrpSpPr>
        <p:grpSpPr>
          <a:xfrm>
            <a:off x="8210735" y="3856755"/>
            <a:ext cx="944193" cy="606597"/>
            <a:chOff x="6115133" y="4337821"/>
            <a:chExt cx="944193" cy="606597"/>
          </a:xfrm>
        </p:grpSpPr>
        <p:sp>
          <p:nvSpPr>
            <p:cNvPr id="18" name="Rounded Rectangle 17"/>
            <p:cNvSpPr/>
            <p:nvPr/>
          </p:nvSpPr>
          <p:spPr>
            <a:xfrm>
              <a:off x="6115133" y="4337821"/>
              <a:ext cx="944193" cy="1645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H="1" flipV="1">
              <a:off x="6663949" y="4502413"/>
              <a:ext cx="138421" cy="442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rotWithShape="1">
          <a:blip r:embed="rId4" cstate="print"/>
          <a:srcRect l="20862" t="44594" r="66525" b="34943"/>
          <a:stretch/>
        </p:blipFill>
        <p:spPr>
          <a:xfrm>
            <a:off x="4283040" y="4425787"/>
            <a:ext cx="3556000" cy="2046514"/>
          </a:xfrm>
          <a:prstGeom prst="rect">
            <a:avLst/>
          </a:prstGeom>
          <a:ln>
            <a:solidFill>
              <a:schemeClr val="accent2"/>
            </a:solidFill>
          </a:ln>
        </p:spPr>
      </p:pic>
      <p:sp>
        <p:nvSpPr>
          <p:cNvPr id="33" name="Rectangle 32"/>
          <p:cNvSpPr/>
          <p:nvPr/>
        </p:nvSpPr>
        <p:spPr>
          <a:xfrm>
            <a:off x="477024" y="5476889"/>
            <a:ext cx="1941558" cy="369332"/>
          </a:xfrm>
          <a:prstGeom prst="rect">
            <a:avLst/>
          </a:prstGeom>
          <a:ln>
            <a:noFill/>
          </a:ln>
        </p:spPr>
        <p:txBody>
          <a:bodyPr wrap="none">
            <a:spAutoFit/>
          </a:bodyPr>
          <a:lstStyle/>
          <a:p>
            <a:pPr algn="ctr"/>
            <a:r>
              <a:rPr lang="en-US" b="1" dirty="0">
                <a:solidFill>
                  <a:schemeClr val="accent1"/>
                </a:solidFill>
                <a:latin typeface="Arial" panose="020B0604020202020204" pitchFamily="34" charset="0"/>
                <a:cs typeface="Arial" panose="020B0604020202020204" pitchFamily="34" charset="0"/>
              </a:rPr>
              <a:t>Console option:</a:t>
            </a:r>
          </a:p>
        </p:txBody>
      </p:sp>
    </p:spTree>
    <p:extLst>
      <p:ext uri="{BB962C8B-B14F-4D97-AF65-F5344CB8AC3E}">
        <p14:creationId xmlns:p14="http://schemas.microsoft.com/office/powerpoint/2010/main" val="31333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5600" y="2800351"/>
            <a:ext cx="8940800" cy="1177407"/>
          </a:xfrm>
        </p:spPr>
        <p:txBody>
          <a:bodyPr/>
          <a:lstStyle/>
          <a:p>
            <a:r>
              <a:rPr lang="en-US" dirty="0"/>
              <a:t>UNIT 7 – SECTION 1</a:t>
            </a:r>
            <a:br>
              <a:rPr lang="en-US" dirty="0"/>
            </a:br>
            <a:br>
              <a:rPr lang="en-US" sz="1050" dirty="0"/>
            </a:br>
            <a:r>
              <a:rPr lang="en-US" sz="2400" b="0" dirty="0">
                <a:solidFill>
                  <a:schemeClr val="tx1"/>
                </a:solidFill>
              </a:rPr>
              <a:t>Basic Security Policies and Tools</a:t>
            </a:r>
            <a:endParaRPr lang="en-US" b="0" dirty="0">
              <a:solidFill>
                <a:schemeClr val="tx1"/>
              </a:solidFill>
            </a:endParaRPr>
          </a:p>
        </p:txBody>
      </p:sp>
    </p:spTree>
    <p:extLst>
      <p:ext uri="{BB962C8B-B14F-4D97-AF65-F5344CB8AC3E}">
        <p14:creationId xmlns:p14="http://schemas.microsoft.com/office/powerpoint/2010/main" val="20104097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Note on Windows Security Tools</a:t>
            </a:r>
          </a:p>
        </p:txBody>
      </p:sp>
      <p:sp>
        <p:nvSpPr>
          <p:cNvPr id="2" name="Content Placeholder 1"/>
          <p:cNvSpPr>
            <a:spLocks noGrp="1"/>
          </p:cNvSpPr>
          <p:nvPr>
            <p:ph idx="1"/>
          </p:nvPr>
        </p:nvSpPr>
        <p:spPr/>
        <p:txBody>
          <a:bodyPr>
            <a:noAutofit/>
          </a:bodyPr>
          <a:lstStyle/>
          <a:p>
            <a:r>
              <a:rPr lang="en-US" sz="2800" dirty="0"/>
              <a:t>Windows has several versions (Professional, Home, etc.)</a:t>
            </a:r>
          </a:p>
          <a:p>
            <a:r>
              <a:rPr lang="en-US" sz="2800" dirty="0"/>
              <a:t>Each version has sets of security tools with different looks, capabilities, and ways to access them. </a:t>
            </a:r>
          </a:p>
          <a:p>
            <a:r>
              <a:rPr lang="en-US" sz="2800" dirty="0"/>
              <a:t>This training unit has several options for accessing almost all the security tools to perform specific tasks. </a:t>
            </a:r>
          </a:p>
          <a:p>
            <a:r>
              <a:rPr lang="en-US" sz="2800" dirty="0"/>
              <a:t>In any case, the </a:t>
            </a:r>
            <a:r>
              <a:rPr lang="en-US" sz="2800" dirty="0">
                <a:solidFill>
                  <a:schemeClr val="accent1"/>
                </a:solidFill>
              </a:rPr>
              <a:t>search</a:t>
            </a:r>
            <a:r>
              <a:rPr lang="en-US" sz="2800" b="1" dirty="0">
                <a:solidFill>
                  <a:schemeClr val="accent1"/>
                </a:solidFill>
              </a:rPr>
              <a:t> </a:t>
            </a:r>
            <a:r>
              <a:rPr lang="en-US" sz="2800" dirty="0"/>
              <a:t>capability in the Windows versions will assist users and administrators in finding the appropriate tool for a task.</a:t>
            </a:r>
          </a:p>
          <a:p>
            <a:endParaRPr lang="en-US" sz="2800" dirty="0"/>
          </a:p>
          <a:p>
            <a:endParaRPr lang="en-US" sz="2800" dirty="0"/>
          </a:p>
          <a:p>
            <a:pPr marL="0" indent="0">
              <a:spcBef>
                <a:spcPts val="0"/>
              </a:spcBef>
              <a:buNone/>
            </a:pPr>
            <a:endParaRPr lang="en-US" sz="400" dirty="0"/>
          </a:p>
          <a:p>
            <a:endParaRPr lang="en-US" sz="2800" dirty="0">
              <a:solidFill>
                <a:schemeClr val="accent3"/>
              </a:solidFill>
            </a:endParaRPr>
          </a:p>
          <a:p>
            <a:pPr>
              <a:buNone/>
            </a:pPr>
            <a:endParaRPr lang="en-US" sz="2800" dirty="0"/>
          </a:p>
        </p:txBody>
      </p:sp>
      <p:sp>
        <p:nvSpPr>
          <p:cNvPr id="4" name="Slide Number Placeholder 3">
            <a:extLst>
              <a:ext uri="{FF2B5EF4-FFF2-40B4-BE49-F238E27FC236}">
                <a16:creationId xmlns:a16="http://schemas.microsoft.com/office/drawing/2014/main" id="{4E6BC616-08DA-4A56-80B0-E67F9C72250D}"/>
              </a:ext>
            </a:extLst>
          </p:cNvPr>
          <p:cNvSpPr>
            <a:spLocks noGrp="1"/>
          </p:cNvSpPr>
          <p:nvPr>
            <p:ph type="sldNum" sz="quarter" idx="10"/>
          </p:nvPr>
        </p:nvSpPr>
        <p:spPr/>
        <p:txBody>
          <a:bodyPr/>
          <a:lstStyle/>
          <a:p>
            <a:fld id="{58B47EDC-70F1-447E-86E6-DFEA746573BF}" type="slidenum">
              <a:rPr lang="en-US" altLang="en-US" smtClean="0"/>
              <a:pPr/>
              <a:t>4</a:t>
            </a:fld>
            <a:endParaRPr lang="en-US" altLang="en-US" dirty="0"/>
          </a:p>
        </p:txBody>
      </p:sp>
    </p:spTree>
    <p:extLst>
      <p:ext uri="{BB962C8B-B14F-4D97-AF65-F5344CB8AC3E}">
        <p14:creationId xmlns:p14="http://schemas.microsoft.com/office/powerpoint/2010/main" val="211210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Security and Administration Tools</a:t>
            </a:r>
          </a:p>
        </p:txBody>
      </p:sp>
      <p:sp>
        <p:nvSpPr>
          <p:cNvPr id="2" name="Content Placeholder 1"/>
          <p:cNvSpPr>
            <a:spLocks noGrp="1"/>
          </p:cNvSpPr>
          <p:nvPr>
            <p:ph idx="1"/>
          </p:nvPr>
        </p:nvSpPr>
        <p:spPr/>
        <p:txBody>
          <a:bodyPr>
            <a:noAutofit/>
          </a:bodyPr>
          <a:lstStyle/>
          <a:p>
            <a:r>
              <a:rPr lang="en-US" sz="2800" dirty="0"/>
              <a:t>Windows has several components with groups of security and administration tools. </a:t>
            </a:r>
          </a:p>
          <a:p>
            <a:r>
              <a:rPr lang="en-US" sz="2800" dirty="0"/>
              <a:t>You must be an </a:t>
            </a:r>
            <a:r>
              <a:rPr lang="en-US" sz="2800" dirty="0">
                <a:solidFill>
                  <a:schemeClr val="accent1"/>
                </a:solidFill>
              </a:rPr>
              <a:t>administrator</a:t>
            </a:r>
            <a:r>
              <a:rPr lang="en-US" sz="2800" dirty="0"/>
              <a:t> to use most</a:t>
            </a:r>
            <a:br>
              <a:rPr lang="en-US" sz="2800" dirty="0"/>
            </a:br>
            <a:r>
              <a:rPr lang="en-US" sz="2800" dirty="0"/>
              <a:t>of the tools</a:t>
            </a:r>
          </a:p>
          <a:p>
            <a:pPr>
              <a:spcBef>
                <a:spcPts val="0"/>
              </a:spcBef>
            </a:pPr>
            <a:endParaRPr lang="en-US" sz="400" dirty="0"/>
          </a:p>
          <a:p>
            <a:r>
              <a:rPr lang="en-US" sz="2800" dirty="0"/>
              <a:t>Some of the components are:</a:t>
            </a:r>
          </a:p>
          <a:p>
            <a:pPr lvl="1"/>
            <a:r>
              <a:rPr lang="en-US" sz="2800" dirty="0"/>
              <a:t>Windows Settings </a:t>
            </a:r>
          </a:p>
          <a:p>
            <a:pPr lvl="1"/>
            <a:r>
              <a:rPr lang="en-US" sz="2800" dirty="0"/>
              <a:t>Control Panel </a:t>
            </a:r>
          </a:p>
          <a:p>
            <a:pPr lvl="1"/>
            <a:r>
              <a:rPr lang="en-US" sz="2800" dirty="0"/>
              <a:t>Microsoft Management Console </a:t>
            </a:r>
            <a:br>
              <a:rPr lang="en-US" sz="2800" dirty="0"/>
            </a:br>
            <a:r>
              <a:rPr lang="en-US" sz="2800" dirty="0"/>
              <a:t>(MMC) (for advanced settings)</a:t>
            </a:r>
          </a:p>
          <a:p>
            <a:endParaRPr lang="en-US" sz="2800" dirty="0">
              <a:solidFill>
                <a:schemeClr val="accent3"/>
              </a:solidFill>
            </a:endParaRPr>
          </a:p>
          <a:p>
            <a:pPr>
              <a:buNone/>
            </a:pPr>
            <a:endParaRPr lang="en-US" sz="2800" dirty="0"/>
          </a:p>
        </p:txBody>
      </p:sp>
      <p:sp>
        <p:nvSpPr>
          <p:cNvPr id="4" name="Slide Number Placeholder 3">
            <a:extLst>
              <a:ext uri="{FF2B5EF4-FFF2-40B4-BE49-F238E27FC236}">
                <a16:creationId xmlns:a16="http://schemas.microsoft.com/office/drawing/2014/main" id="{4E6BC616-08DA-4A56-80B0-E67F9C72250D}"/>
              </a:ext>
            </a:extLst>
          </p:cNvPr>
          <p:cNvSpPr>
            <a:spLocks noGrp="1"/>
          </p:cNvSpPr>
          <p:nvPr>
            <p:ph type="sldNum" sz="quarter" idx="10"/>
          </p:nvPr>
        </p:nvSpPr>
        <p:spPr/>
        <p:txBody>
          <a:bodyPr/>
          <a:lstStyle/>
          <a:p>
            <a:fld id="{58B47EDC-70F1-447E-86E6-DFEA746573BF}" type="slidenum">
              <a:rPr lang="en-US" altLang="en-US" smtClean="0"/>
              <a:pPr/>
              <a:t>5</a:t>
            </a:fld>
            <a:endParaRPr lang="en-US" alt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15" t="3801" r="45541" b="-3801"/>
          <a:stretch/>
        </p:blipFill>
        <p:spPr>
          <a:xfrm>
            <a:off x="8307407" y="2293228"/>
            <a:ext cx="2172293" cy="1549430"/>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215" y="4515389"/>
            <a:ext cx="2953803" cy="1626062"/>
          </a:xfrm>
          <a:prstGeom prst="rect">
            <a:avLst/>
          </a:prstGeom>
        </p:spPr>
      </p:pic>
      <p:sp>
        <p:nvSpPr>
          <p:cNvPr id="8" name="TextBox 7"/>
          <p:cNvSpPr txBox="1"/>
          <p:nvPr/>
        </p:nvSpPr>
        <p:spPr>
          <a:xfrm>
            <a:off x="8594522" y="6141451"/>
            <a:ext cx="710451" cy="369332"/>
          </a:xfrm>
          <a:prstGeom prst="rect">
            <a:avLst/>
          </a:prstGeom>
          <a:noFill/>
        </p:spPr>
        <p:txBody>
          <a:bodyPr wrap="none" rtlCol="0">
            <a:spAutoFit/>
          </a:bodyPr>
          <a:lstStyle/>
          <a:p>
            <a:r>
              <a:rPr lang="en-US" b="1" dirty="0"/>
              <a:t>MMC</a:t>
            </a:r>
          </a:p>
        </p:txBody>
      </p:sp>
      <p:sp>
        <p:nvSpPr>
          <p:cNvPr id="9" name="TextBox 8"/>
          <p:cNvSpPr txBox="1"/>
          <p:nvPr/>
        </p:nvSpPr>
        <p:spPr>
          <a:xfrm>
            <a:off x="8615214" y="3876528"/>
            <a:ext cx="1470467" cy="369332"/>
          </a:xfrm>
          <a:prstGeom prst="rect">
            <a:avLst/>
          </a:prstGeom>
          <a:noFill/>
        </p:spPr>
        <p:txBody>
          <a:bodyPr wrap="none" rtlCol="0">
            <a:spAutoFit/>
          </a:bodyPr>
          <a:lstStyle/>
          <a:p>
            <a:r>
              <a:rPr lang="en-US" b="1" dirty="0"/>
              <a:t>Control Panel</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688" y="4064553"/>
            <a:ext cx="364181" cy="364181"/>
          </a:xfrm>
          <a:prstGeom prst="rect">
            <a:avLst/>
          </a:prstGeom>
        </p:spPr>
      </p:pic>
    </p:spTree>
    <p:extLst>
      <p:ext uri="{BB962C8B-B14F-4D97-AF65-F5344CB8AC3E}">
        <p14:creationId xmlns:p14="http://schemas.microsoft.com/office/powerpoint/2010/main" val="397371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Windows Search Bar</a:t>
            </a:r>
          </a:p>
        </p:txBody>
      </p:sp>
      <p:sp>
        <p:nvSpPr>
          <p:cNvPr id="2" name="Content Placeholder 1"/>
          <p:cNvSpPr>
            <a:spLocks noGrp="1"/>
          </p:cNvSpPr>
          <p:nvPr>
            <p:ph idx="1"/>
          </p:nvPr>
        </p:nvSpPr>
        <p:spPr/>
        <p:txBody>
          <a:bodyPr>
            <a:normAutofit/>
          </a:bodyPr>
          <a:lstStyle/>
          <a:p>
            <a:r>
              <a:rPr lang="en-US" sz="2400" dirty="0"/>
              <a:t>Windows 10 has a search bar that can bring up anything you need on your system</a:t>
            </a:r>
          </a:p>
          <a:p>
            <a:r>
              <a:rPr lang="en-US" sz="2400" dirty="0"/>
              <a:t>You can use the search bar to find any of these upcoming areas if you don’t know the direct path</a:t>
            </a:r>
          </a:p>
          <a:p>
            <a:endParaRPr lang="en-US" dirty="0">
              <a:solidFill>
                <a:schemeClr val="accent3"/>
              </a:solidFill>
            </a:endParaRPr>
          </a:p>
          <a:p>
            <a:pPr>
              <a:buNone/>
            </a:pPr>
            <a:endParaRPr lang="en-US" dirty="0"/>
          </a:p>
        </p:txBody>
      </p:sp>
      <p:sp>
        <p:nvSpPr>
          <p:cNvPr id="4" name="Slide Number Placeholder 3">
            <a:extLst>
              <a:ext uri="{FF2B5EF4-FFF2-40B4-BE49-F238E27FC236}">
                <a16:creationId xmlns:a16="http://schemas.microsoft.com/office/drawing/2014/main" id="{4E6BC616-08DA-4A56-80B0-E67F9C72250D}"/>
              </a:ext>
            </a:extLst>
          </p:cNvPr>
          <p:cNvSpPr>
            <a:spLocks noGrp="1"/>
          </p:cNvSpPr>
          <p:nvPr>
            <p:ph type="sldNum" sz="quarter" idx="10"/>
          </p:nvPr>
        </p:nvSpPr>
        <p:spPr/>
        <p:txBody>
          <a:bodyPr/>
          <a:lstStyle/>
          <a:p>
            <a:fld id="{58B47EDC-70F1-447E-86E6-DFEA746573BF}" type="slidenum">
              <a:rPr lang="en-US" altLang="en-US" smtClean="0"/>
              <a:pPr/>
              <a:t>6</a:t>
            </a:fld>
            <a:endParaRPr lang="en-US"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855" y="3291383"/>
            <a:ext cx="5560290" cy="3126137"/>
          </a:xfrm>
          <a:prstGeom prst="rect">
            <a:avLst/>
          </a:prstGeom>
          <a:ln>
            <a:solidFill>
              <a:schemeClr val="tx1"/>
            </a:solidFill>
          </a:ln>
        </p:spPr>
      </p:pic>
    </p:spTree>
    <p:extLst>
      <p:ext uri="{BB962C8B-B14F-4D97-AF65-F5344CB8AC3E}">
        <p14:creationId xmlns:p14="http://schemas.microsoft.com/office/powerpoint/2010/main" val="279420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Windows Settings</a:t>
            </a:r>
          </a:p>
        </p:txBody>
      </p:sp>
      <p:sp>
        <p:nvSpPr>
          <p:cNvPr id="2" name="Content Placeholder 1"/>
          <p:cNvSpPr>
            <a:spLocks noGrp="1"/>
          </p:cNvSpPr>
          <p:nvPr>
            <p:ph idx="1"/>
          </p:nvPr>
        </p:nvSpPr>
        <p:spPr/>
        <p:txBody>
          <a:bodyPr>
            <a:normAutofit/>
          </a:bodyPr>
          <a:lstStyle/>
          <a:p>
            <a:r>
              <a:rPr lang="en-US" dirty="0"/>
              <a:t>Where many of the basic system changes and configurations can be set within a Windows 10 operating system is a little different depending on the version of the operating system. </a:t>
            </a: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pPr>
              <a:buNone/>
            </a:pPr>
            <a:endParaRPr lang="en-US" dirty="0"/>
          </a:p>
        </p:txBody>
      </p:sp>
      <p:sp>
        <p:nvSpPr>
          <p:cNvPr id="4" name="Slide Number Placeholder 3">
            <a:extLst>
              <a:ext uri="{FF2B5EF4-FFF2-40B4-BE49-F238E27FC236}">
                <a16:creationId xmlns:a16="http://schemas.microsoft.com/office/drawing/2014/main" id="{DEF400EB-BEC9-4213-8360-C0198B6A53E1}"/>
              </a:ext>
            </a:extLst>
          </p:cNvPr>
          <p:cNvSpPr>
            <a:spLocks noGrp="1"/>
          </p:cNvSpPr>
          <p:nvPr>
            <p:ph type="sldNum" sz="quarter" idx="10"/>
          </p:nvPr>
        </p:nvSpPr>
        <p:spPr/>
        <p:txBody>
          <a:bodyPr/>
          <a:lstStyle/>
          <a:p>
            <a:fld id="{58B47EDC-70F1-447E-86E6-DFEA746573BF}" type="slidenum">
              <a:rPr lang="en-US" altLang="en-US" smtClean="0"/>
              <a:pPr/>
              <a:t>7</a:t>
            </a:fld>
            <a:endParaRPr lang="en-US" altLang="en-US" dirty="0"/>
          </a:p>
        </p:txBody>
      </p:sp>
      <p:pic>
        <p:nvPicPr>
          <p:cNvPr id="6" name="Picture 5"/>
          <p:cNvPicPr>
            <a:picLocks noChangeAspect="1"/>
          </p:cNvPicPr>
          <p:nvPr/>
        </p:nvPicPr>
        <p:blipFill rotWithShape="1">
          <a:blip r:embed="rId3"/>
          <a:srcRect t="11827" r="23634"/>
          <a:stretch/>
        </p:blipFill>
        <p:spPr>
          <a:xfrm>
            <a:off x="7019832" y="3432610"/>
            <a:ext cx="1893539" cy="3017520"/>
          </a:xfrm>
          <a:prstGeom prst="rect">
            <a:avLst/>
          </a:prstGeom>
          <a:ln>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374" t="11210" r="-3374" b="277"/>
          <a:stretch/>
        </p:blipFill>
        <p:spPr>
          <a:xfrm>
            <a:off x="3048001" y="3429000"/>
            <a:ext cx="1965281" cy="3017520"/>
          </a:xfrm>
          <a:prstGeom prst="rect">
            <a:avLst/>
          </a:prstGeom>
          <a:ln>
            <a:solidFill>
              <a:schemeClr val="tx1"/>
            </a:solidFill>
          </a:ln>
        </p:spPr>
      </p:pic>
      <p:cxnSp>
        <p:nvCxnSpPr>
          <p:cNvPr id="10" name="Straight Connector 9"/>
          <p:cNvCxnSpPr/>
          <p:nvPr/>
        </p:nvCxnSpPr>
        <p:spPr>
          <a:xfrm flipH="1">
            <a:off x="6096000" y="2562203"/>
            <a:ext cx="16933" cy="41383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622396" y="2764315"/>
            <a:ext cx="3729918" cy="430887"/>
          </a:xfrm>
          <a:prstGeom prst="rect">
            <a:avLst/>
          </a:prstGeom>
        </p:spPr>
        <p:txBody>
          <a:bodyPr wrap="square">
            <a:spAutoFit/>
          </a:bodyPr>
          <a:lstStyle/>
          <a:p>
            <a:pPr defTabSz="914400"/>
            <a:r>
              <a:rPr lang="en-US" sz="2200" b="1" dirty="0">
                <a:solidFill>
                  <a:schemeClr val="accent1"/>
                </a:solidFill>
              </a:rPr>
              <a:t>OR</a:t>
            </a:r>
            <a:r>
              <a:rPr lang="en-US" sz="2200" dirty="0">
                <a:solidFill>
                  <a:schemeClr val="accent1"/>
                </a:solidFill>
              </a:rPr>
              <a:t> Right Click Start → Settings</a:t>
            </a:r>
          </a:p>
        </p:txBody>
      </p:sp>
      <p:sp>
        <p:nvSpPr>
          <p:cNvPr id="16" name="Rectangle 15"/>
          <p:cNvSpPr/>
          <p:nvPr/>
        </p:nvSpPr>
        <p:spPr>
          <a:xfrm>
            <a:off x="2285684" y="2790188"/>
            <a:ext cx="3451087" cy="430887"/>
          </a:xfrm>
          <a:prstGeom prst="rect">
            <a:avLst/>
          </a:prstGeom>
        </p:spPr>
        <p:txBody>
          <a:bodyPr wrap="square">
            <a:spAutoFit/>
          </a:bodyPr>
          <a:lstStyle/>
          <a:p>
            <a:pPr defTabSz="914400"/>
            <a:r>
              <a:rPr lang="en-US" sz="2200" dirty="0">
                <a:solidFill>
                  <a:schemeClr val="accent1"/>
                </a:solidFill>
              </a:rPr>
              <a:t>Click Start → Settings icon</a:t>
            </a:r>
          </a:p>
        </p:txBody>
      </p:sp>
      <p:pic>
        <p:nvPicPr>
          <p:cNvPr id="9" name="Picture 8"/>
          <p:cNvPicPr>
            <a:picLocks noChangeAspect="1"/>
          </p:cNvPicPr>
          <p:nvPr/>
        </p:nvPicPr>
        <p:blipFill>
          <a:blip r:embed="rId5"/>
          <a:stretch>
            <a:fillRect/>
          </a:stretch>
        </p:blipFill>
        <p:spPr>
          <a:xfrm>
            <a:off x="5425009" y="2916589"/>
            <a:ext cx="219075" cy="219075"/>
          </a:xfrm>
          <a:prstGeom prst="rect">
            <a:avLst/>
          </a:prstGeom>
        </p:spPr>
      </p:pic>
    </p:spTree>
    <p:extLst>
      <p:ext uri="{BB962C8B-B14F-4D97-AF65-F5344CB8AC3E}">
        <p14:creationId xmlns:p14="http://schemas.microsoft.com/office/powerpoint/2010/main" val="115890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Control Panel and Search</a:t>
            </a:r>
          </a:p>
        </p:txBody>
      </p:sp>
      <p:sp>
        <p:nvSpPr>
          <p:cNvPr id="2" name="Content Placeholder 1"/>
          <p:cNvSpPr>
            <a:spLocks noGrp="1"/>
          </p:cNvSpPr>
          <p:nvPr>
            <p:ph idx="1"/>
          </p:nvPr>
        </p:nvSpPr>
        <p:spPr>
          <a:xfrm>
            <a:off x="731520" y="1324566"/>
            <a:ext cx="10728960" cy="4633793"/>
          </a:xfrm>
        </p:spPr>
        <p:txBody>
          <a:bodyPr>
            <a:normAutofit/>
          </a:bodyPr>
          <a:lstStyle/>
          <a:p>
            <a:r>
              <a:rPr lang="en-US" dirty="0"/>
              <a:t>Control Panel resides in Windows 10 and is more robust than Settings. If you do not see it on your Start menu, you may search for it. Search may be used to find most configuration and security tools within Windows.</a:t>
            </a:r>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pPr>
              <a:buNone/>
            </a:pPr>
            <a:endParaRPr lang="en-US" dirty="0"/>
          </a:p>
        </p:txBody>
      </p:sp>
      <p:sp>
        <p:nvSpPr>
          <p:cNvPr id="4" name="Slide Number Placeholder 3">
            <a:extLst>
              <a:ext uri="{FF2B5EF4-FFF2-40B4-BE49-F238E27FC236}">
                <a16:creationId xmlns:a16="http://schemas.microsoft.com/office/drawing/2014/main" id="{DEF400EB-BEC9-4213-8360-C0198B6A53E1}"/>
              </a:ext>
            </a:extLst>
          </p:cNvPr>
          <p:cNvSpPr>
            <a:spLocks noGrp="1"/>
          </p:cNvSpPr>
          <p:nvPr>
            <p:ph type="sldNum" sz="quarter" idx="10"/>
          </p:nvPr>
        </p:nvSpPr>
        <p:spPr/>
        <p:txBody>
          <a:bodyPr/>
          <a:lstStyle/>
          <a:p>
            <a:fld id="{58B47EDC-70F1-447E-86E6-DFEA746573BF}" type="slidenum">
              <a:rPr lang="en-US" altLang="en-US" smtClean="0"/>
              <a:pPr/>
              <a:t>8</a:t>
            </a:fld>
            <a:endParaRPr lang="en-US" altLang="en-US" dirty="0"/>
          </a:p>
        </p:txBody>
      </p:sp>
      <p:sp>
        <p:nvSpPr>
          <p:cNvPr id="16" name="Rectangle 15"/>
          <p:cNvSpPr/>
          <p:nvPr/>
        </p:nvSpPr>
        <p:spPr>
          <a:xfrm>
            <a:off x="6857843" y="2659559"/>
            <a:ext cx="5334157" cy="769441"/>
          </a:xfrm>
          <a:prstGeom prst="rect">
            <a:avLst/>
          </a:prstGeom>
        </p:spPr>
        <p:txBody>
          <a:bodyPr wrap="square">
            <a:spAutoFit/>
          </a:bodyPr>
          <a:lstStyle/>
          <a:p>
            <a:pPr defTabSz="914400"/>
            <a:r>
              <a:rPr lang="en-US" sz="2200" b="1" dirty="0">
                <a:solidFill>
                  <a:schemeClr val="accent1"/>
                </a:solidFill>
              </a:rPr>
              <a:t>OR</a:t>
            </a:r>
            <a:r>
              <a:rPr lang="en-US" sz="2200" dirty="0">
                <a:solidFill>
                  <a:schemeClr val="accent1"/>
                </a:solidFill>
              </a:rPr>
              <a:t> Click “Type here to search” → Type Control Panel → Click Control Panel</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2696"/>
          <a:stretch/>
        </p:blipFill>
        <p:spPr>
          <a:xfrm>
            <a:off x="5101242" y="3145973"/>
            <a:ext cx="1467862" cy="3293893"/>
          </a:xfrm>
          <a:prstGeom prst="rect">
            <a:avLst/>
          </a:prstGeom>
          <a:ln w="19050">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33938"/>
          <a:stretch/>
        </p:blipFill>
        <p:spPr>
          <a:xfrm>
            <a:off x="7101367" y="3581852"/>
            <a:ext cx="4260009" cy="2519294"/>
          </a:xfrm>
          <a:prstGeom prst="rect">
            <a:avLst/>
          </a:prstGeom>
          <a:ln w="19050">
            <a:solidFill>
              <a:schemeClr val="tx1"/>
            </a:solidFill>
          </a:ln>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8822"/>
          <a:stretch/>
        </p:blipFill>
        <p:spPr>
          <a:xfrm>
            <a:off x="1667219" y="3130840"/>
            <a:ext cx="1576724" cy="3295220"/>
          </a:xfrm>
          <a:prstGeom prst="rect">
            <a:avLst/>
          </a:prstGeom>
          <a:ln w="19050">
            <a:solidFill>
              <a:schemeClr val="tx1"/>
            </a:solidFill>
          </a:ln>
        </p:spPr>
      </p:pic>
      <p:sp>
        <p:nvSpPr>
          <p:cNvPr id="18" name="Rectangle 17"/>
          <p:cNvSpPr/>
          <p:nvPr/>
        </p:nvSpPr>
        <p:spPr>
          <a:xfrm>
            <a:off x="752820" y="2582389"/>
            <a:ext cx="4200180" cy="430887"/>
          </a:xfrm>
          <a:prstGeom prst="rect">
            <a:avLst/>
          </a:prstGeom>
        </p:spPr>
        <p:txBody>
          <a:bodyPr wrap="square">
            <a:spAutoFit/>
          </a:bodyPr>
          <a:lstStyle/>
          <a:p>
            <a:pPr defTabSz="914400"/>
            <a:r>
              <a:rPr lang="en-US" sz="2200" dirty="0">
                <a:solidFill>
                  <a:schemeClr val="accent1"/>
                </a:solidFill>
              </a:rPr>
              <a:t>Right Click Start → Control Panel</a:t>
            </a:r>
          </a:p>
        </p:txBody>
      </p:sp>
      <p:cxnSp>
        <p:nvCxnSpPr>
          <p:cNvPr id="19" name="Straight Connector 18"/>
          <p:cNvCxnSpPr>
            <a:cxnSpLocks/>
          </p:cNvCxnSpPr>
          <p:nvPr/>
        </p:nvCxnSpPr>
        <p:spPr>
          <a:xfrm>
            <a:off x="4792659" y="3145972"/>
            <a:ext cx="0" cy="3361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96137" y="6109651"/>
            <a:ext cx="1470467" cy="369332"/>
          </a:xfrm>
          <a:prstGeom prst="rect">
            <a:avLst/>
          </a:prstGeom>
          <a:noFill/>
        </p:spPr>
        <p:txBody>
          <a:bodyPr wrap="none" rtlCol="0">
            <a:spAutoFit/>
          </a:bodyPr>
          <a:lstStyle/>
          <a:p>
            <a:r>
              <a:rPr lang="en-US" b="1" dirty="0"/>
              <a:t>Control Panel</a:t>
            </a:r>
          </a:p>
        </p:txBody>
      </p:sp>
    </p:spTree>
    <p:extLst>
      <p:ext uri="{BB962C8B-B14F-4D97-AF65-F5344CB8AC3E}">
        <p14:creationId xmlns:p14="http://schemas.microsoft.com/office/powerpoint/2010/main" val="156741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Basic Local Security Policies</a:t>
            </a:r>
          </a:p>
        </p:txBody>
      </p:sp>
      <p:sp>
        <p:nvSpPr>
          <p:cNvPr id="2" name="Content Placeholder 1"/>
          <p:cNvSpPr>
            <a:spLocks noGrp="1"/>
          </p:cNvSpPr>
          <p:nvPr>
            <p:ph idx="1"/>
          </p:nvPr>
        </p:nvSpPr>
        <p:spPr/>
        <p:txBody>
          <a:bodyPr>
            <a:normAutofit/>
          </a:bodyPr>
          <a:lstStyle/>
          <a:p>
            <a:r>
              <a:rPr lang="en-US" dirty="0"/>
              <a:t>Controls security settings on user computers within a network</a:t>
            </a:r>
          </a:p>
          <a:p>
            <a:endParaRPr lang="en-US" dirty="0"/>
          </a:p>
          <a:p>
            <a:pPr algn="ctr"/>
            <a:r>
              <a:rPr lang="en-US" dirty="0">
                <a:solidFill>
                  <a:schemeClr val="accent1"/>
                </a:solidFill>
              </a:rPr>
              <a:t>Control Panel→ Administrative Tools → Local Security Policy</a:t>
            </a:r>
          </a:p>
          <a:p>
            <a:pPr marL="0" indent="0" algn="ctr">
              <a:buNone/>
            </a:pPr>
            <a:r>
              <a:rPr lang="en-US" b="1" dirty="0">
                <a:solidFill>
                  <a:schemeClr val="accent1"/>
                </a:solidFill>
              </a:rPr>
              <a:t>OR</a:t>
            </a:r>
            <a:r>
              <a:rPr lang="en-US" dirty="0">
                <a:solidFill>
                  <a:schemeClr val="accent1"/>
                </a:solidFill>
              </a:rPr>
              <a:t> Search → Administrative Tools → Local Security Policy</a:t>
            </a:r>
          </a:p>
          <a:p>
            <a:endParaRPr lang="en-US" dirty="0"/>
          </a:p>
        </p:txBody>
      </p:sp>
      <p:sp>
        <p:nvSpPr>
          <p:cNvPr id="4" name="Slide Number Placeholder 3">
            <a:extLst>
              <a:ext uri="{FF2B5EF4-FFF2-40B4-BE49-F238E27FC236}">
                <a16:creationId xmlns:a16="http://schemas.microsoft.com/office/drawing/2014/main" id="{87963415-AF8F-46B6-BCF4-BE0C49C55357}"/>
              </a:ext>
            </a:extLst>
          </p:cNvPr>
          <p:cNvSpPr>
            <a:spLocks noGrp="1"/>
          </p:cNvSpPr>
          <p:nvPr>
            <p:ph type="sldNum" sz="quarter" idx="10"/>
          </p:nvPr>
        </p:nvSpPr>
        <p:spPr/>
        <p:txBody>
          <a:bodyPr/>
          <a:lstStyle/>
          <a:p>
            <a:fld id="{58B47EDC-70F1-447E-86E6-DFEA746573BF}" type="slidenum">
              <a:rPr lang="en-US" altLang="en-US" smtClean="0"/>
              <a:pPr/>
              <a:t>9</a:t>
            </a:fld>
            <a:endParaRPr lang="en-US" altLang="en-US" dirty="0"/>
          </a:p>
        </p:txBody>
      </p:sp>
      <p:pic>
        <p:nvPicPr>
          <p:cNvPr id="1026" name="Picture 2"/>
          <p:cNvPicPr>
            <a:picLocks noChangeAspect="1" noChangeArrowheads="1"/>
          </p:cNvPicPr>
          <p:nvPr/>
        </p:nvPicPr>
        <p:blipFill rotWithShape="1">
          <a:blip r:embed="rId3" cstate="print"/>
          <a:srcRect l="19671" t="12356" r="54316" b="59973"/>
          <a:stretch/>
        </p:blipFill>
        <p:spPr bwMode="auto">
          <a:xfrm>
            <a:off x="2564256" y="3334526"/>
            <a:ext cx="7433604" cy="280501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480095705"/>
      </p:ext>
    </p:extLst>
  </p:cSld>
  <p:clrMapOvr>
    <a:masterClrMapping/>
  </p:clrMapOvr>
</p:sld>
</file>

<file path=ppt/theme/theme1.xml><?xml version="1.0" encoding="utf-8"?>
<a:theme xmlns:a="http://schemas.openxmlformats.org/drawingml/2006/main" name="1_Office Theme">
  <a:themeElements>
    <a:clrScheme name="Bernies Brief">
      <a:dk1>
        <a:sysClr val="windowText" lastClr="000000"/>
      </a:dk1>
      <a:lt1>
        <a:sysClr val="window" lastClr="FFFFFF"/>
      </a:lt1>
      <a:dk2>
        <a:srgbClr val="013F7F"/>
      </a:dk2>
      <a:lt2>
        <a:srgbClr val="001374"/>
      </a:lt2>
      <a:accent1>
        <a:srgbClr val="329998"/>
      </a:accent1>
      <a:accent2>
        <a:srgbClr val="494949"/>
      </a:accent2>
      <a:accent3>
        <a:srgbClr val="027EFF"/>
      </a:accent3>
      <a:accent4>
        <a:srgbClr val="241CC4"/>
      </a:accent4>
      <a:accent5>
        <a:srgbClr val="027EFF"/>
      </a:accent5>
      <a:accent6>
        <a:srgbClr val="81CFFF"/>
      </a:accent6>
      <a:hlink>
        <a:srgbClr val="005EC0"/>
      </a:hlink>
      <a:folHlink>
        <a:srgbClr val="005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9E1B2FC1C446459DAAF3616E1B57E8" ma:contentTypeVersion="1" ma:contentTypeDescription="Create a new document." ma:contentTypeScope="" ma:versionID="0a11aa35e960c28540b6de1282e24e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4EA145-AD5A-438D-8C48-3C5BC3CA4471}"/>
</file>

<file path=customXml/itemProps2.xml><?xml version="1.0" encoding="utf-8"?>
<ds:datastoreItem xmlns:ds="http://schemas.openxmlformats.org/officeDocument/2006/customXml" ds:itemID="{E358FA88-7DF3-446C-9B84-93D0BBC8F791}"/>
</file>

<file path=customXml/itemProps3.xml><?xml version="1.0" encoding="utf-8"?>
<ds:datastoreItem xmlns:ds="http://schemas.openxmlformats.org/officeDocument/2006/customXml" ds:itemID="{0CD5163E-4EF8-4B7C-A227-70C8FFD65BC6}"/>
</file>

<file path=docProps/app.xml><?xml version="1.0" encoding="utf-8"?>
<Properties xmlns="http://schemas.openxmlformats.org/officeDocument/2006/extended-properties" xmlns:vt="http://schemas.openxmlformats.org/officeDocument/2006/docPropsVTypes">
  <Template/>
  <TotalTime>2899</TotalTime>
  <Words>1307</Words>
  <Application>Microsoft Office PowerPoint</Application>
  <PresentationFormat>Widescreen</PresentationFormat>
  <Paragraphs>200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1_Office Theme</vt:lpstr>
      <vt:lpstr>UNIT 7  Microsoft Windows Security Tools</vt:lpstr>
      <vt:lpstr>Learning Objectives</vt:lpstr>
      <vt:lpstr>UNIT 7 – SECTION 1  Basic Security Policies and Tools</vt:lpstr>
      <vt:lpstr>Note on Windows Security Tools</vt:lpstr>
      <vt:lpstr>Security and Administration Tools</vt:lpstr>
      <vt:lpstr>Windows Search Bar</vt:lpstr>
      <vt:lpstr>Windows Settings</vt:lpstr>
      <vt:lpstr>Control Panel and Search</vt:lpstr>
      <vt:lpstr>Basic Local Security Policies</vt:lpstr>
      <vt:lpstr>Windows Defender Security Center</vt:lpstr>
      <vt:lpstr>Firewalls</vt:lpstr>
      <vt:lpstr>Enabling Windows Firewall Exceptions</vt:lpstr>
      <vt:lpstr>Common Firewall Exceptions</vt:lpstr>
      <vt:lpstr>Windows Update</vt:lpstr>
      <vt:lpstr>UNIT 7 – SECTION 2  Account Management</vt:lpstr>
      <vt:lpstr>Account Groups</vt:lpstr>
      <vt:lpstr>Microsoft Management Console (MMC)</vt:lpstr>
      <vt:lpstr>Local Users and Groups Console</vt:lpstr>
      <vt:lpstr>Best Practice: Disable the Built-in Guest Account</vt:lpstr>
      <vt:lpstr>Best Practice: Set Passwords for all Accounts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Microsoft Windows Security Tools</dc:title>
  <dc:creator>Rebecca Dalton</dc:creator>
  <cp:lastModifiedBy>Rebecca Dalton</cp:lastModifiedBy>
  <cp:revision>107</cp:revision>
  <dcterms:created xsi:type="dcterms:W3CDTF">2018-07-19T13:22:43Z</dcterms:created>
  <dcterms:modified xsi:type="dcterms:W3CDTF">2021-08-16T20:45:02Z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0x0101006C9E1B2FC1C446459DAAF3616E1B57E8</vt:lpwstr>
  </property>
</Properties>
</file>